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8" r:id="rId5"/>
    <p:sldId id="259" r:id="rId6"/>
    <p:sldId id="266" r:id="rId7"/>
    <p:sldId id="267" r:id="rId8"/>
    <p:sldId id="264" r:id="rId9"/>
    <p:sldId id="260" r:id="rId10"/>
    <p:sldId id="257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6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545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243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69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29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142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044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65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6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7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01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044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EAB08-FA99-488F-A805-93F4D2AA301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19B4A-C994-455F-88AB-D5DEBC022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74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365126"/>
            <a:ext cx="10515600" cy="980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/>
              <a:t>Machine </a:t>
            </a:r>
            <a:r>
              <a:rPr lang="en-US" sz="5400" b="1" dirty="0"/>
              <a:t>Learning</a:t>
            </a:r>
            <a:r>
              <a:rPr lang="en-US" b="1" dirty="0"/>
              <a:t> with R in </a:t>
            </a:r>
            <a:r>
              <a:rPr lang="en-US" b="1" dirty="0" smtClean="0"/>
              <a:t>HPC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3997862" y="1345844"/>
            <a:ext cx="41962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Realistic model: Long term fertilization</a:t>
            </a:r>
            <a:endParaRPr lang="en-GB" sz="20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267" y="1583765"/>
            <a:ext cx="4515466" cy="4308876"/>
          </a:xfrm>
          <a:prstGeom prst="rect">
            <a:avLst/>
          </a:prstGeom>
        </p:spPr>
      </p:pic>
      <p:sp>
        <p:nvSpPr>
          <p:cNvPr id="33" name="Subtitle 2"/>
          <p:cNvSpPr>
            <a:spLocks noGrp="1"/>
          </p:cNvSpPr>
          <p:nvPr>
            <p:ph type="subTitle" idx="1"/>
          </p:nvPr>
        </p:nvSpPr>
        <p:spPr>
          <a:xfrm>
            <a:off x="1524000" y="6242180"/>
            <a:ext cx="9144000" cy="4152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Alonso Serrano - 3 December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448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547" y="1389183"/>
            <a:ext cx="7200000" cy="2346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547" y="4314092"/>
            <a:ext cx="7200000" cy="2346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154" y="2215659"/>
            <a:ext cx="344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Treatment has little or no </a:t>
            </a:r>
            <a:r>
              <a:rPr lang="en-GB" b="1" dirty="0" smtClean="0"/>
              <a:t>effect. Lowest importance.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154" y="5205046"/>
            <a:ext cx="344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Treatment has strong </a:t>
            </a:r>
            <a:r>
              <a:rPr lang="en-GB" b="1" dirty="0" smtClean="0"/>
              <a:t>effect. Highest importance.</a:t>
            </a:r>
            <a:endParaRPr lang="en-GB" b="1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0718"/>
          </a:xfrm>
        </p:spPr>
        <p:txBody>
          <a:bodyPr/>
          <a:lstStyle/>
          <a:p>
            <a:r>
              <a:rPr lang="en-US" dirty="0"/>
              <a:t>Treatment effect on gene expression</a:t>
            </a:r>
          </a:p>
        </p:txBody>
      </p:sp>
    </p:spTree>
    <p:extLst>
      <p:ext uri="{BB962C8B-B14F-4D97-AF65-F5344CB8AC3E}">
        <p14:creationId xmlns:p14="http://schemas.microsoft.com/office/powerpoint/2010/main" val="624037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6154" y="2215659"/>
            <a:ext cx="344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Season </a:t>
            </a:r>
            <a:r>
              <a:rPr lang="en-GB" b="1" dirty="0"/>
              <a:t>has little or no </a:t>
            </a:r>
            <a:r>
              <a:rPr lang="en-GB" b="1" dirty="0" smtClean="0"/>
              <a:t>effect. Lowest importance.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155" y="5205046"/>
            <a:ext cx="3196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Season </a:t>
            </a:r>
            <a:r>
              <a:rPr lang="en-GB" b="1" dirty="0"/>
              <a:t>has strong </a:t>
            </a:r>
            <a:r>
              <a:rPr lang="en-GB" b="1" dirty="0" smtClean="0"/>
              <a:t>effect. Highest importance.</a:t>
            </a:r>
            <a:endParaRPr lang="en-GB" b="1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0718"/>
          </a:xfrm>
        </p:spPr>
        <p:txBody>
          <a:bodyPr/>
          <a:lstStyle/>
          <a:p>
            <a:r>
              <a:rPr lang="en-US" dirty="0" smtClean="0"/>
              <a:t>Season</a:t>
            </a:r>
            <a:r>
              <a:rPr lang="en-US" dirty="0" smtClean="0"/>
              <a:t> </a:t>
            </a:r>
            <a:r>
              <a:rPr lang="en-US" dirty="0"/>
              <a:t>effect on gene expression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000" y="3945046"/>
            <a:ext cx="6325200" cy="25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000" y="1140325"/>
            <a:ext cx="63252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909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75800" y="1462623"/>
            <a:ext cx="715337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Random forest are great!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Increasing the number of trees, lowers the error rate (but is not the only parameter to tune to get lower error rates)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Increasing the tree number, increases the execution time.  </a:t>
            </a: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60000 genes * 114 samples * 100000 trees -&gt; 7.4 hours 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Using multiple cores and splitting the tree generation between them can speed up the </a:t>
            </a:r>
            <a:r>
              <a:rPr lang="en-GB" dirty="0"/>
              <a:t>function. </a:t>
            </a:r>
            <a:endParaRPr lang="en-GB" dirty="0" smtClean="0"/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60000 </a:t>
            </a:r>
            <a:r>
              <a:rPr lang="en-GB" dirty="0"/>
              <a:t>genes * 114 samples * 100000 trees -&gt; </a:t>
            </a:r>
            <a:r>
              <a:rPr lang="en-GB" dirty="0" smtClean="0"/>
              <a:t>1 hour</a:t>
            </a:r>
            <a:endParaRPr lang="en-GB" dirty="0"/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Increasing core number will speed tree generation, but mind the combine operation, it can make the overall time worse.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0718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711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45844"/>
            <a:ext cx="2090033" cy="21828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262" y="1957991"/>
            <a:ext cx="5772986" cy="139825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298771"/>
            <a:ext cx="10515600" cy="980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A little </a:t>
            </a:r>
            <a:r>
              <a:rPr lang="en-US" sz="4400" dirty="0" smtClean="0"/>
              <a:t>of biology</a:t>
            </a:r>
            <a:endParaRPr lang="en-US" sz="4400" dirty="0"/>
          </a:p>
        </p:txBody>
      </p:sp>
      <p:sp>
        <p:nvSpPr>
          <p:cNvPr id="9" name="Oval 8"/>
          <p:cNvSpPr/>
          <p:nvPr/>
        </p:nvSpPr>
        <p:spPr>
          <a:xfrm>
            <a:off x="527296" y="4186806"/>
            <a:ext cx="2233246" cy="21570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1037250" y="4475284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788135" y="4853984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1216027" y="5913660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788135" y="5534960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1643919" y="5175107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8484129" y="4877089"/>
            <a:ext cx="946638" cy="69648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004551" y="4475284"/>
            <a:ext cx="83233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Gen1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04551" y="5030491"/>
            <a:ext cx="83233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Gen2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04551" y="5584462"/>
            <a:ext cx="83233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Gen3</a:t>
            </a:r>
          </a:p>
        </p:txBody>
      </p:sp>
      <p:sp>
        <p:nvSpPr>
          <p:cNvPr id="20" name="Oval 19"/>
          <p:cNvSpPr/>
          <p:nvPr/>
        </p:nvSpPr>
        <p:spPr>
          <a:xfrm>
            <a:off x="6080898" y="4186806"/>
            <a:ext cx="2233246" cy="21570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6590852" y="4475284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6341737" y="4853984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6769629" y="5913660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>
            <a:off x="6341737" y="5534960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7197521" y="5175107"/>
            <a:ext cx="855784" cy="180444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861143"/>
              </p:ext>
            </p:extLst>
          </p:nvPr>
        </p:nvGraphicFramePr>
        <p:xfrm>
          <a:off x="9883422" y="4523649"/>
          <a:ext cx="1751078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5539">
                  <a:extLst>
                    <a:ext uri="{9D8B030D-6E8A-4147-A177-3AD203B41FA5}">
                      <a16:colId xmlns:a16="http://schemas.microsoft.com/office/drawing/2014/main" val="3309016811"/>
                    </a:ext>
                  </a:extLst>
                </a:gridCol>
                <a:gridCol w="875539">
                  <a:extLst>
                    <a:ext uri="{9D8B030D-6E8A-4147-A177-3AD203B41FA5}">
                      <a16:colId xmlns:a16="http://schemas.microsoft.com/office/drawing/2014/main" val="27997679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816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Gen1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520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Gen2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68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Gen3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550872"/>
                  </a:ext>
                </a:extLst>
              </a:tr>
            </a:tbl>
          </a:graphicData>
        </a:graphic>
      </p:graphicFrame>
      <p:sp>
        <p:nvSpPr>
          <p:cNvPr id="28" name="Plus 27"/>
          <p:cNvSpPr/>
          <p:nvPr/>
        </p:nvSpPr>
        <p:spPr>
          <a:xfrm>
            <a:off x="2833568" y="4714009"/>
            <a:ext cx="1015409" cy="10185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qual 28"/>
          <p:cNvSpPr/>
          <p:nvPr/>
        </p:nvSpPr>
        <p:spPr>
          <a:xfrm>
            <a:off x="4987536" y="4844616"/>
            <a:ext cx="987912" cy="73984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64228" y="3968391"/>
            <a:ext cx="1312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Reference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848977" y="4337723"/>
            <a:ext cx="1138559" cy="17563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56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365126"/>
            <a:ext cx="10515600" cy="980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The spruce roots project</a:t>
            </a:r>
          </a:p>
        </p:txBody>
      </p:sp>
      <p:pic>
        <p:nvPicPr>
          <p:cNvPr id="4" name="Picture 3" descr="DSC_7860 control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9123" y="1701220"/>
            <a:ext cx="2729134" cy="3600000"/>
          </a:xfrm>
          <a:prstGeom prst="rect">
            <a:avLst/>
          </a:prstGeom>
        </p:spPr>
      </p:pic>
      <p:pic>
        <p:nvPicPr>
          <p:cNvPr id="6" name="Picture 5" descr="DSC_7859 fertilized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833" y="1701220"/>
            <a:ext cx="2691090" cy="360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77997" y="5442752"/>
            <a:ext cx="1171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248950" y="5449937"/>
            <a:ext cx="1064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Fertilised</a:t>
            </a:r>
            <a:endParaRPr lang="en-GB" dirty="0"/>
          </a:p>
        </p:txBody>
      </p:sp>
      <p:pic>
        <p:nvPicPr>
          <p:cNvPr id="10" name="Picture 9" descr="cons-1-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600" y="1701220"/>
            <a:ext cx="1766871" cy="3600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93270" y="5496103"/>
            <a:ext cx="3675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Established </a:t>
            </a:r>
            <a:r>
              <a:rPr lang="en-US" sz="1200" dirty="0"/>
              <a:t>1963 with four year old seedlings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Treatment begun 1987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Replicated plots:  50x50 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18428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365126"/>
            <a:ext cx="10515600" cy="980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The spruce roots project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60791" y="2152528"/>
            <a:ext cx="909024" cy="934432"/>
            <a:chOff x="527296" y="4186806"/>
            <a:chExt cx="2233246" cy="2157046"/>
          </a:xfrm>
        </p:grpSpPr>
        <p:sp>
          <p:nvSpPr>
            <p:cNvPr id="9" name="Oval 8"/>
            <p:cNvSpPr/>
            <p:nvPr/>
          </p:nvSpPr>
          <p:spPr>
            <a:xfrm>
              <a:off x="527296" y="4186806"/>
              <a:ext cx="2233246" cy="215704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037250" y="4475284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88135" y="4853984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1216027" y="5913660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788135" y="5534960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643919" y="5175107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Right Arrow 14"/>
          <p:cNvSpPr/>
          <p:nvPr/>
        </p:nvSpPr>
        <p:spPr>
          <a:xfrm>
            <a:off x="7208412" y="3800879"/>
            <a:ext cx="946638" cy="69648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525295" y="3446176"/>
            <a:ext cx="83233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Gen1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25295" y="4001383"/>
            <a:ext cx="83233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Gen2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25295" y="4555354"/>
            <a:ext cx="83233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Gen3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796331"/>
              </p:ext>
            </p:extLst>
          </p:nvPr>
        </p:nvGraphicFramePr>
        <p:xfrm>
          <a:off x="8616461" y="3037518"/>
          <a:ext cx="258883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59640">
                  <a:extLst>
                    <a:ext uri="{9D8B030D-6E8A-4147-A177-3AD203B41FA5}">
                      <a16:colId xmlns:a16="http://schemas.microsoft.com/office/drawing/2014/main" val="2715708417"/>
                    </a:ext>
                  </a:extLst>
                </a:gridCol>
                <a:gridCol w="609918">
                  <a:extLst>
                    <a:ext uri="{9D8B030D-6E8A-4147-A177-3AD203B41FA5}">
                      <a16:colId xmlns:a16="http://schemas.microsoft.com/office/drawing/2014/main" val="3309016811"/>
                    </a:ext>
                  </a:extLst>
                </a:gridCol>
                <a:gridCol w="659640">
                  <a:extLst>
                    <a:ext uri="{9D8B030D-6E8A-4147-A177-3AD203B41FA5}">
                      <a16:colId xmlns:a16="http://schemas.microsoft.com/office/drawing/2014/main" val="2799767914"/>
                    </a:ext>
                  </a:extLst>
                </a:gridCol>
                <a:gridCol w="659640">
                  <a:extLst>
                    <a:ext uri="{9D8B030D-6E8A-4147-A177-3AD203B41FA5}">
                      <a16:colId xmlns:a16="http://schemas.microsoft.com/office/drawing/2014/main" val="3976840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Gen1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Gen2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Gen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816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19C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520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19F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68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20C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776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20F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550872"/>
                  </a:ext>
                </a:extLst>
              </a:tr>
            </a:tbl>
          </a:graphicData>
        </a:graphic>
      </p:graphicFrame>
      <p:sp>
        <p:nvSpPr>
          <p:cNvPr id="28" name="Plus 27"/>
          <p:cNvSpPr/>
          <p:nvPr/>
        </p:nvSpPr>
        <p:spPr>
          <a:xfrm>
            <a:off x="2294307" y="3672185"/>
            <a:ext cx="1015409" cy="10185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qual 28"/>
          <p:cNvSpPr/>
          <p:nvPr/>
        </p:nvSpPr>
        <p:spPr>
          <a:xfrm>
            <a:off x="4663854" y="3779198"/>
            <a:ext cx="987912" cy="73984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84972" y="2939283"/>
            <a:ext cx="1312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Reference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369721" y="3308615"/>
            <a:ext cx="1138559" cy="17563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08139" y="1664677"/>
            <a:ext cx="8959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 weeks (summer season) * 2 conditions (Control and Fertilised) * 3 replicates = 114 samples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160791" y="3195178"/>
            <a:ext cx="909024" cy="934432"/>
            <a:chOff x="527296" y="4186806"/>
            <a:chExt cx="2233246" cy="2157046"/>
          </a:xfrm>
        </p:grpSpPr>
        <p:sp>
          <p:nvSpPr>
            <p:cNvPr id="33" name="Oval 32"/>
            <p:cNvSpPr/>
            <p:nvPr/>
          </p:nvSpPr>
          <p:spPr>
            <a:xfrm>
              <a:off x="527296" y="4186806"/>
              <a:ext cx="2233246" cy="215704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1037250" y="4475284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788135" y="4853984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1216027" y="5913660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788135" y="5534960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1643919" y="5175107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60791" y="4262589"/>
            <a:ext cx="909024" cy="934432"/>
            <a:chOff x="527296" y="4186806"/>
            <a:chExt cx="2233246" cy="2157046"/>
          </a:xfrm>
        </p:grpSpPr>
        <p:sp>
          <p:nvSpPr>
            <p:cNvPr id="40" name="Oval 39"/>
            <p:cNvSpPr/>
            <p:nvPr/>
          </p:nvSpPr>
          <p:spPr>
            <a:xfrm>
              <a:off x="527296" y="4186806"/>
              <a:ext cx="2233246" cy="215704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1037250" y="4475284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788135" y="4853984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1216027" y="5913660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788135" y="5534960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1643919" y="5175107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160791" y="5305239"/>
            <a:ext cx="909024" cy="934432"/>
            <a:chOff x="527296" y="4186806"/>
            <a:chExt cx="2233246" cy="2157046"/>
          </a:xfrm>
        </p:grpSpPr>
        <p:sp>
          <p:nvSpPr>
            <p:cNvPr id="47" name="Oval 46"/>
            <p:cNvSpPr/>
            <p:nvPr/>
          </p:nvSpPr>
          <p:spPr>
            <a:xfrm>
              <a:off x="527296" y="4186806"/>
              <a:ext cx="2233246" cy="215704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1037250" y="4475284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788135" y="4853984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1216027" y="5913660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788135" y="5534960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1643919" y="5175107"/>
              <a:ext cx="855784" cy="180444"/>
            </a:xfrm>
            <a:custGeom>
              <a:avLst/>
              <a:gdLst>
                <a:gd name="connsiteX0" fmla="*/ 0 w 1066800"/>
                <a:gd name="connsiteY0" fmla="*/ 98383 h 236394"/>
                <a:gd name="connsiteX1" fmla="*/ 726830 w 1066800"/>
                <a:gd name="connsiteY1" fmla="*/ 4599 h 236394"/>
                <a:gd name="connsiteX2" fmla="*/ 879230 w 1066800"/>
                <a:gd name="connsiteY2" fmla="*/ 227337 h 236394"/>
                <a:gd name="connsiteX3" fmla="*/ 1031630 w 1066800"/>
                <a:gd name="connsiteY3" fmla="*/ 180445 h 236394"/>
                <a:gd name="connsiteX4" fmla="*/ 984738 w 1066800"/>
                <a:gd name="connsiteY4" fmla="*/ 63214 h 236394"/>
                <a:gd name="connsiteX5" fmla="*/ 1066800 w 1066800"/>
                <a:gd name="connsiteY5" fmla="*/ 16322 h 2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236394">
                  <a:moveTo>
                    <a:pt x="0" y="98383"/>
                  </a:moveTo>
                  <a:cubicBezTo>
                    <a:pt x="290146" y="40745"/>
                    <a:pt x="580292" y="-16893"/>
                    <a:pt x="726830" y="4599"/>
                  </a:cubicBezTo>
                  <a:cubicBezTo>
                    <a:pt x="873368" y="26091"/>
                    <a:pt x="828430" y="198029"/>
                    <a:pt x="879230" y="227337"/>
                  </a:cubicBezTo>
                  <a:cubicBezTo>
                    <a:pt x="930030" y="256645"/>
                    <a:pt x="1014045" y="207799"/>
                    <a:pt x="1031630" y="180445"/>
                  </a:cubicBezTo>
                  <a:cubicBezTo>
                    <a:pt x="1049215" y="153091"/>
                    <a:pt x="978876" y="90568"/>
                    <a:pt x="984738" y="63214"/>
                  </a:cubicBezTo>
                  <a:cubicBezTo>
                    <a:pt x="990600" y="35860"/>
                    <a:pt x="1028700" y="26091"/>
                    <a:pt x="1066800" y="1632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97571" y="2445384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19C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97571" y="345303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19F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97571" y="4582727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20C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97571" y="560714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20F</a:t>
            </a:r>
          </a:p>
        </p:txBody>
      </p:sp>
      <p:sp>
        <p:nvSpPr>
          <p:cNvPr id="57" name="Oval 56"/>
          <p:cNvSpPr/>
          <p:nvPr/>
        </p:nvSpPr>
        <p:spPr>
          <a:xfrm>
            <a:off x="5921991" y="2152528"/>
            <a:ext cx="909024" cy="9344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6129563" y="2277497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6028163" y="2441549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form 59"/>
          <p:cNvSpPr/>
          <p:nvPr/>
        </p:nvSpPr>
        <p:spPr>
          <a:xfrm>
            <a:off x="6202333" y="2900601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reeform 60"/>
          <p:cNvSpPr/>
          <p:nvPr/>
        </p:nvSpPr>
        <p:spPr>
          <a:xfrm>
            <a:off x="6028163" y="2736548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reeform 61"/>
          <p:cNvSpPr/>
          <p:nvPr/>
        </p:nvSpPr>
        <p:spPr>
          <a:xfrm>
            <a:off x="6376503" y="2580660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5921991" y="3195178"/>
            <a:ext cx="909024" cy="9344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reeform 64"/>
          <p:cNvSpPr/>
          <p:nvPr/>
        </p:nvSpPr>
        <p:spPr>
          <a:xfrm>
            <a:off x="6129563" y="3320147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reeform 65"/>
          <p:cNvSpPr/>
          <p:nvPr/>
        </p:nvSpPr>
        <p:spPr>
          <a:xfrm>
            <a:off x="6028163" y="3484199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reeform 66"/>
          <p:cNvSpPr/>
          <p:nvPr/>
        </p:nvSpPr>
        <p:spPr>
          <a:xfrm>
            <a:off x="6202333" y="3943251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Freeform 67"/>
          <p:cNvSpPr/>
          <p:nvPr/>
        </p:nvSpPr>
        <p:spPr>
          <a:xfrm>
            <a:off x="6028163" y="3779198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Freeform 68"/>
          <p:cNvSpPr/>
          <p:nvPr/>
        </p:nvSpPr>
        <p:spPr>
          <a:xfrm>
            <a:off x="6376503" y="3623310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5921991" y="4262589"/>
            <a:ext cx="909024" cy="9344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Freeform 71"/>
          <p:cNvSpPr/>
          <p:nvPr/>
        </p:nvSpPr>
        <p:spPr>
          <a:xfrm>
            <a:off x="6129563" y="4387558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Freeform 72"/>
          <p:cNvSpPr/>
          <p:nvPr/>
        </p:nvSpPr>
        <p:spPr>
          <a:xfrm>
            <a:off x="6028163" y="4551610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reeform 73"/>
          <p:cNvSpPr/>
          <p:nvPr/>
        </p:nvSpPr>
        <p:spPr>
          <a:xfrm>
            <a:off x="6202333" y="5010662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Freeform 74"/>
          <p:cNvSpPr/>
          <p:nvPr/>
        </p:nvSpPr>
        <p:spPr>
          <a:xfrm>
            <a:off x="6028163" y="4846609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reeform 75"/>
          <p:cNvSpPr/>
          <p:nvPr/>
        </p:nvSpPr>
        <p:spPr>
          <a:xfrm>
            <a:off x="6376503" y="4690721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5921991" y="5305239"/>
            <a:ext cx="909024" cy="9344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Freeform 78"/>
          <p:cNvSpPr/>
          <p:nvPr/>
        </p:nvSpPr>
        <p:spPr>
          <a:xfrm>
            <a:off x="6129563" y="5430208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Freeform 79"/>
          <p:cNvSpPr/>
          <p:nvPr/>
        </p:nvSpPr>
        <p:spPr>
          <a:xfrm>
            <a:off x="6028163" y="5594260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Freeform 80"/>
          <p:cNvSpPr/>
          <p:nvPr/>
        </p:nvSpPr>
        <p:spPr>
          <a:xfrm>
            <a:off x="6202333" y="6053312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 81"/>
          <p:cNvSpPr/>
          <p:nvPr/>
        </p:nvSpPr>
        <p:spPr>
          <a:xfrm>
            <a:off x="6028163" y="5889259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Freeform 82"/>
          <p:cNvSpPr/>
          <p:nvPr/>
        </p:nvSpPr>
        <p:spPr>
          <a:xfrm>
            <a:off x="6376503" y="5733371"/>
            <a:ext cx="348340" cy="78168"/>
          </a:xfrm>
          <a:custGeom>
            <a:avLst/>
            <a:gdLst>
              <a:gd name="connsiteX0" fmla="*/ 0 w 1066800"/>
              <a:gd name="connsiteY0" fmla="*/ 98383 h 236394"/>
              <a:gd name="connsiteX1" fmla="*/ 726830 w 1066800"/>
              <a:gd name="connsiteY1" fmla="*/ 4599 h 236394"/>
              <a:gd name="connsiteX2" fmla="*/ 879230 w 1066800"/>
              <a:gd name="connsiteY2" fmla="*/ 227337 h 236394"/>
              <a:gd name="connsiteX3" fmla="*/ 1031630 w 1066800"/>
              <a:gd name="connsiteY3" fmla="*/ 180445 h 236394"/>
              <a:gd name="connsiteX4" fmla="*/ 984738 w 1066800"/>
              <a:gd name="connsiteY4" fmla="*/ 63214 h 236394"/>
              <a:gd name="connsiteX5" fmla="*/ 1066800 w 1066800"/>
              <a:gd name="connsiteY5" fmla="*/ 16322 h 23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6800" h="236394">
                <a:moveTo>
                  <a:pt x="0" y="98383"/>
                </a:moveTo>
                <a:cubicBezTo>
                  <a:pt x="290146" y="40745"/>
                  <a:pt x="580292" y="-16893"/>
                  <a:pt x="726830" y="4599"/>
                </a:cubicBezTo>
                <a:cubicBezTo>
                  <a:pt x="873368" y="26091"/>
                  <a:pt x="828430" y="198029"/>
                  <a:pt x="879230" y="227337"/>
                </a:cubicBezTo>
                <a:cubicBezTo>
                  <a:pt x="930030" y="256645"/>
                  <a:pt x="1014045" y="207799"/>
                  <a:pt x="1031630" y="180445"/>
                </a:cubicBezTo>
                <a:cubicBezTo>
                  <a:pt x="1049215" y="153091"/>
                  <a:pt x="978876" y="90568"/>
                  <a:pt x="984738" y="63214"/>
                </a:cubicBezTo>
                <a:cubicBezTo>
                  <a:pt x="990600" y="35860"/>
                  <a:pt x="1028700" y="26091"/>
                  <a:pt x="1066800" y="16322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456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365126"/>
            <a:ext cx="10515600" cy="980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The dataset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4364136" y="3413749"/>
            <a:ext cx="2603804" cy="69648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931954"/>
              </p:ext>
            </p:extLst>
          </p:nvPr>
        </p:nvGraphicFramePr>
        <p:xfrm>
          <a:off x="1311196" y="3056287"/>
          <a:ext cx="2508175" cy="1524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8709">
                  <a:extLst>
                    <a:ext uri="{9D8B030D-6E8A-4147-A177-3AD203B41FA5}">
                      <a16:colId xmlns:a16="http://schemas.microsoft.com/office/drawing/2014/main" val="2715708417"/>
                    </a:ext>
                  </a:extLst>
                </a:gridCol>
                <a:gridCol w="631280">
                  <a:extLst>
                    <a:ext uri="{9D8B030D-6E8A-4147-A177-3AD203B41FA5}">
                      <a16:colId xmlns:a16="http://schemas.microsoft.com/office/drawing/2014/main" val="3309016811"/>
                    </a:ext>
                  </a:extLst>
                </a:gridCol>
                <a:gridCol w="671375">
                  <a:extLst>
                    <a:ext uri="{9D8B030D-6E8A-4147-A177-3AD203B41FA5}">
                      <a16:colId xmlns:a16="http://schemas.microsoft.com/office/drawing/2014/main" val="2799767914"/>
                    </a:ext>
                  </a:extLst>
                </a:gridCol>
                <a:gridCol w="676811">
                  <a:extLst>
                    <a:ext uri="{9D8B030D-6E8A-4147-A177-3AD203B41FA5}">
                      <a16:colId xmlns:a16="http://schemas.microsoft.com/office/drawing/2014/main" val="3976840041"/>
                    </a:ext>
                  </a:extLst>
                </a:gridCol>
              </a:tblGrid>
              <a:tr h="301361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Gen1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Gen2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Gen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816811"/>
                  </a:ext>
                </a:extLst>
              </a:tr>
              <a:tr h="301361">
                <a:tc>
                  <a:txBody>
                    <a:bodyPr/>
                    <a:lstStyle/>
                    <a:p>
                      <a:r>
                        <a:rPr lang="en-GB" sz="1400" b="1" dirty="0"/>
                        <a:t>19C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520139"/>
                  </a:ext>
                </a:extLst>
              </a:tr>
              <a:tr h="301361">
                <a:tc>
                  <a:txBody>
                    <a:bodyPr/>
                    <a:lstStyle/>
                    <a:p>
                      <a:r>
                        <a:rPr lang="en-GB" sz="1400" b="1" dirty="0"/>
                        <a:t>19F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68869"/>
                  </a:ext>
                </a:extLst>
              </a:tr>
              <a:tr h="301361">
                <a:tc>
                  <a:txBody>
                    <a:bodyPr/>
                    <a:lstStyle/>
                    <a:p>
                      <a:r>
                        <a:rPr lang="en-GB" sz="1400" b="1" dirty="0"/>
                        <a:t>20C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776434"/>
                  </a:ext>
                </a:extLst>
              </a:tr>
              <a:tr h="301361">
                <a:tc>
                  <a:txBody>
                    <a:bodyPr/>
                    <a:lstStyle/>
                    <a:p>
                      <a:r>
                        <a:rPr lang="en-GB" sz="1400" b="1" dirty="0"/>
                        <a:t>20F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55087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329" y="2177503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QA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699329" y="2607908"/>
            <a:ext cx="1686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Outlier removal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699329" y="3044417"/>
            <a:ext cx="15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Normalisation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056413"/>
              </p:ext>
            </p:extLst>
          </p:nvPr>
        </p:nvGraphicFramePr>
        <p:xfrm>
          <a:off x="7454727" y="2185877"/>
          <a:ext cx="3528647" cy="326482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496064">
                  <a:extLst>
                    <a:ext uri="{9D8B030D-6E8A-4147-A177-3AD203B41FA5}">
                      <a16:colId xmlns:a16="http://schemas.microsoft.com/office/drawing/2014/main" val="511737405"/>
                    </a:ext>
                  </a:extLst>
                </a:gridCol>
                <a:gridCol w="577633">
                  <a:extLst>
                    <a:ext uri="{9D8B030D-6E8A-4147-A177-3AD203B41FA5}">
                      <a16:colId xmlns:a16="http://schemas.microsoft.com/office/drawing/2014/main" val="3425179204"/>
                    </a:ext>
                  </a:extLst>
                </a:gridCol>
                <a:gridCol w="681318">
                  <a:extLst>
                    <a:ext uri="{9D8B030D-6E8A-4147-A177-3AD203B41FA5}">
                      <a16:colId xmlns:a16="http://schemas.microsoft.com/office/drawing/2014/main" val="1798080363"/>
                    </a:ext>
                  </a:extLst>
                </a:gridCol>
                <a:gridCol w="729129">
                  <a:extLst>
                    <a:ext uri="{9D8B030D-6E8A-4147-A177-3AD203B41FA5}">
                      <a16:colId xmlns:a16="http://schemas.microsoft.com/office/drawing/2014/main" val="1714871614"/>
                    </a:ext>
                  </a:extLst>
                </a:gridCol>
                <a:gridCol w="651435">
                  <a:extLst>
                    <a:ext uri="{9D8B030D-6E8A-4147-A177-3AD203B41FA5}">
                      <a16:colId xmlns:a16="http://schemas.microsoft.com/office/drawing/2014/main" val="435523833"/>
                    </a:ext>
                  </a:extLst>
                </a:gridCol>
                <a:gridCol w="393068">
                  <a:extLst>
                    <a:ext uri="{9D8B030D-6E8A-4147-A177-3AD203B41FA5}">
                      <a16:colId xmlns:a16="http://schemas.microsoft.com/office/drawing/2014/main" val="608660338"/>
                    </a:ext>
                  </a:extLst>
                </a:gridCol>
              </a:tblGrid>
              <a:tr h="251140">
                <a:tc>
                  <a:txBody>
                    <a:bodyPr/>
                    <a:lstStyle/>
                    <a:p>
                      <a:pPr algn="l" fontAlgn="b"/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Gene1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Gene2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Gene3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3334683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W19-C1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 dirty="0">
                          <a:effectLst/>
                        </a:rPr>
                        <a:t>7.310242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7.088565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7.073521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71677939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W19-C2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7.1671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6.998046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7.214589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5448119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W19-C3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7.159872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7.29068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7.138781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4142616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W19-F1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7.196368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6.985777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7.417678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9193678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W19-F2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7.247463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7.053132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7.24315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1043335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W19-F3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7.42739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7.032896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7.050686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8979147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W20-C1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7.264768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7.083259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7.2576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4841283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W20-C2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7.366792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7.131337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7.009698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3514682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W20-C3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7.662044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7.056168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6.979664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5470337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W20-F1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7.313561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6.862148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7.408928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71889496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W20-F2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7.127504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6.933786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7.23993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4214185"/>
                  </a:ext>
                </a:extLst>
              </a:tr>
              <a:tr h="25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W20-F3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7.265392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>
                          <a:effectLst/>
                        </a:rPr>
                        <a:t>6.974412</a:t>
                      </a:r>
                      <a:endParaRPr lang="en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E" sz="1100" u="none" strike="noStrike" dirty="0">
                          <a:effectLst/>
                        </a:rPr>
                        <a:t>7.17315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S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49386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099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Applying random </a:t>
            </a:r>
            <a:r>
              <a:rPr lang="en-GB" dirty="0" smtClean="0"/>
              <a:t>forest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92131" y="1323918"/>
            <a:ext cx="283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Genes: A, B, C, D, E, F, G, H,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006831" y="1323918"/>
            <a:ext cx="2636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Classes: Control, Fertilised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309500" y="1329683"/>
            <a:ext cx="4572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Samples (111): S1:{10, 200, 43, 700, </a:t>
            </a:r>
            <a:r>
              <a:rPr lang="en-SE" dirty="0" smtClean="0"/>
              <a:t>…</a:t>
            </a:r>
            <a:r>
              <a:rPr lang="es-ES" dirty="0" smtClean="0"/>
              <a:t> Control</a:t>
            </a:r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1847520" y="1989346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</a:t>
            </a:r>
            <a:endParaRPr lang="en-GB" sz="1400" dirty="0"/>
          </a:p>
        </p:txBody>
      </p:sp>
      <p:sp>
        <p:nvSpPr>
          <p:cNvPr id="12" name="Oval 11"/>
          <p:cNvSpPr/>
          <p:nvPr/>
        </p:nvSpPr>
        <p:spPr>
          <a:xfrm>
            <a:off x="1315186" y="2759301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</a:t>
            </a:r>
            <a:endParaRPr lang="en-GB" sz="1400" dirty="0"/>
          </a:p>
        </p:txBody>
      </p:sp>
      <p:cxnSp>
        <p:nvCxnSpPr>
          <p:cNvPr id="14" name="Straight Connector 13"/>
          <p:cNvCxnSpPr>
            <a:stCxn id="10" idx="4"/>
            <a:endCxn id="12" idx="0"/>
          </p:cNvCxnSpPr>
          <p:nvPr/>
        </p:nvCxnSpPr>
        <p:spPr>
          <a:xfrm flipH="1">
            <a:off x="1495186" y="2349346"/>
            <a:ext cx="532334" cy="40995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0" idx="4"/>
            <a:endCxn id="94" idx="0"/>
          </p:cNvCxnSpPr>
          <p:nvPr/>
        </p:nvCxnSpPr>
        <p:spPr>
          <a:xfrm>
            <a:off x="2027520" y="2349346"/>
            <a:ext cx="494843" cy="41968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1763631" y="3541966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</a:t>
            </a:r>
            <a:endParaRPr lang="en-GB" sz="1400" dirty="0"/>
          </a:p>
        </p:txBody>
      </p:sp>
      <p:cxnSp>
        <p:nvCxnSpPr>
          <p:cNvPr id="20" name="Straight Connector 19"/>
          <p:cNvCxnSpPr>
            <a:stCxn id="12" idx="4"/>
            <a:endCxn id="19" idx="0"/>
          </p:cNvCxnSpPr>
          <p:nvPr/>
        </p:nvCxnSpPr>
        <p:spPr>
          <a:xfrm>
            <a:off x="1495186" y="3119301"/>
            <a:ext cx="448445" cy="4226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2" idx="4"/>
            <a:endCxn id="28" idx="0"/>
          </p:cNvCxnSpPr>
          <p:nvPr/>
        </p:nvCxnSpPr>
        <p:spPr>
          <a:xfrm flipH="1">
            <a:off x="1018830" y="3119301"/>
            <a:ext cx="476356" cy="4226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37760" y="3541966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cxnSp>
        <p:nvCxnSpPr>
          <p:cNvPr id="34" name="Straight Connector 33"/>
          <p:cNvCxnSpPr>
            <a:stCxn id="19" idx="4"/>
            <a:endCxn id="39" idx="0"/>
          </p:cNvCxnSpPr>
          <p:nvPr/>
        </p:nvCxnSpPr>
        <p:spPr>
          <a:xfrm>
            <a:off x="1943631" y="3901966"/>
            <a:ext cx="723281" cy="4097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9" idx="4"/>
            <a:endCxn id="36" idx="0"/>
          </p:cNvCxnSpPr>
          <p:nvPr/>
        </p:nvCxnSpPr>
        <p:spPr>
          <a:xfrm flipH="1">
            <a:off x="1280284" y="3901966"/>
            <a:ext cx="663347" cy="41132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99214" y="4313292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sp>
        <p:nvSpPr>
          <p:cNvPr id="39" name="Rectangle 38"/>
          <p:cNvSpPr/>
          <p:nvPr/>
        </p:nvSpPr>
        <p:spPr>
          <a:xfrm>
            <a:off x="2123631" y="4311761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2250088" y="2295896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&gt;=500</a:t>
            </a:r>
            <a:endParaRPr lang="en-GB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1256404" y="2296773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&lt;500</a:t>
            </a:r>
            <a:endParaRPr lang="en-GB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1731807" y="3138762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&gt;=123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761925" y="3116913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&lt;123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2250088" y="3884090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&gt;=10000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841079" y="3914753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&lt;</a:t>
            </a:r>
            <a:r>
              <a:rPr lang="en-GB" sz="1400" dirty="0" smtClean="0"/>
              <a:t>10000</a:t>
            </a:r>
            <a:endParaRPr lang="en-GB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1731807" y="1663439"/>
            <a:ext cx="2526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Tree 1</a:t>
            </a:r>
            <a:endParaRPr lang="en-GB" sz="1400" dirty="0"/>
          </a:p>
        </p:txBody>
      </p:sp>
      <p:sp>
        <p:nvSpPr>
          <p:cNvPr id="64" name="Oval 63"/>
          <p:cNvSpPr/>
          <p:nvPr/>
        </p:nvSpPr>
        <p:spPr>
          <a:xfrm>
            <a:off x="5374392" y="2013590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</a:t>
            </a:r>
            <a:endParaRPr lang="en-GB" sz="1400" dirty="0"/>
          </a:p>
        </p:txBody>
      </p:sp>
      <p:sp>
        <p:nvSpPr>
          <p:cNvPr id="65" name="Oval 64"/>
          <p:cNvSpPr/>
          <p:nvPr/>
        </p:nvSpPr>
        <p:spPr>
          <a:xfrm>
            <a:off x="4842058" y="2783545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</a:t>
            </a:r>
            <a:endParaRPr lang="en-GB" sz="1400" dirty="0"/>
          </a:p>
        </p:txBody>
      </p:sp>
      <p:cxnSp>
        <p:nvCxnSpPr>
          <p:cNvPr id="66" name="Straight Connector 65"/>
          <p:cNvCxnSpPr>
            <a:stCxn id="64" idx="4"/>
            <a:endCxn id="65" idx="0"/>
          </p:cNvCxnSpPr>
          <p:nvPr/>
        </p:nvCxnSpPr>
        <p:spPr>
          <a:xfrm flipH="1">
            <a:off x="5022058" y="2373590"/>
            <a:ext cx="532334" cy="40995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64" idx="4"/>
            <a:endCxn id="105" idx="0"/>
          </p:cNvCxnSpPr>
          <p:nvPr/>
        </p:nvCxnSpPr>
        <p:spPr>
          <a:xfrm>
            <a:off x="5554392" y="2373590"/>
            <a:ext cx="618148" cy="43485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5290503" y="3566210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</a:t>
            </a:r>
            <a:endParaRPr lang="en-GB" sz="1400" dirty="0"/>
          </a:p>
        </p:txBody>
      </p:sp>
      <p:cxnSp>
        <p:nvCxnSpPr>
          <p:cNvPr id="69" name="Straight Connector 68"/>
          <p:cNvCxnSpPr>
            <a:stCxn id="65" idx="4"/>
            <a:endCxn id="68" idx="0"/>
          </p:cNvCxnSpPr>
          <p:nvPr/>
        </p:nvCxnSpPr>
        <p:spPr>
          <a:xfrm>
            <a:off x="5022058" y="3143545"/>
            <a:ext cx="448445" cy="4226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65" idx="4"/>
            <a:endCxn id="72" idx="0"/>
          </p:cNvCxnSpPr>
          <p:nvPr/>
        </p:nvCxnSpPr>
        <p:spPr>
          <a:xfrm flipH="1">
            <a:off x="4545702" y="3143545"/>
            <a:ext cx="476356" cy="4226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4064632" y="3566210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cxnSp>
        <p:nvCxnSpPr>
          <p:cNvPr id="73" name="Straight Connector 72"/>
          <p:cNvCxnSpPr>
            <a:stCxn id="68" idx="4"/>
            <a:endCxn id="76" idx="0"/>
          </p:cNvCxnSpPr>
          <p:nvPr/>
        </p:nvCxnSpPr>
        <p:spPr>
          <a:xfrm>
            <a:off x="5470503" y="3926210"/>
            <a:ext cx="723281" cy="4097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68" idx="4"/>
            <a:endCxn id="75" idx="0"/>
          </p:cNvCxnSpPr>
          <p:nvPr/>
        </p:nvCxnSpPr>
        <p:spPr>
          <a:xfrm flipH="1">
            <a:off x="4807156" y="3926210"/>
            <a:ext cx="663347" cy="41132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4326086" y="4337536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sp>
        <p:nvSpPr>
          <p:cNvPr id="76" name="Rectangle 75"/>
          <p:cNvSpPr/>
          <p:nvPr/>
        </p:nvSpPr>
        <p:spPr>
          <a:xfrm>
            <a:off x="5650503" y="4336005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5776960" y="2320140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&gt;=42</a:t>
            </a:r>
            <a:endParaRPr lang="en-GB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4783276" y="2321017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&lt;42</a:t>
            </a:r>
            <a:endParaRPr lang="en-GB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5258679" y="3163006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&gt;=3</a:t>
            </a:r>
            <a:endParaRPr lang="en-GB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4288797" y="3141157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&lt;3</a:t>
            </a:r>
            <a:endParaRPr lang="en-GB" sz="1400" dirty="0"/>
          </a:p>
        </p:txBody>
      </p:sp>
      <p:sp>
        <p:nvSpPr>
          <p:cNvPr id="81" name="TextBox 80"/>
          <p:cNvSpPr txBox="1"/>
          <p:nvPr/>
        </p:nvSpPr>
        <p:spPr>
          <a:xfrm>
            <a:off x="5776960" y="3908334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&gt;=100</a:t>
            </a:r>
            <a:endParaRPr lang="en-GB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4367951" y="3938997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&lt;</a:t>
            </a:r>
            <a:r>
              <a:rPr lang="en-GB" sz="1400" dirty="0" smtClean="0"/>
              <a:t>100</a:t>
            </a:r>
            <a:endParaRPr lang="en-GB" sz="1400" dirty="0"/>
          </a:p>
        </p:txBody>
      </p:sp>
      <p:sp>
        <p:nvSpPr>
          <p:cNvPr id="83" name="TextBox 82"/>
          <p:cNvSpPr txBox="1"/>
          <p:nvPr/>
        </p:nvSpPr>
        <p:spPr>
          <a:xfrm>
            <a:off x="5208627" y="1663464"/>
            <a:ext cx="2526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Tree 2</a:t>
            </a:r>
            <a:endParaRPr lang="en-GB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6858350" y="1796713"/>
            <a:ext cx="620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400" dirty="0" smtClean="0"/>
              <a:t>…</a:t>
            </a:r>
            <a:endParaRPr lang="en-GB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8775260" y="1683418"/>
            <a:ext cx="2526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Tree n</a:t>
            </a:r>
            <a:endParaRPr lang="en-GB" sz="1400" dirty="0"/>
          </a:p>
        </p:txBody>
      </p:sp>
      <p:sp>
        <p:nvSpPr>
          <p:cNvPr id="86" name="Oval 85"/>
          <p:cNvSpPr/>
          <p:nvPr/>
        </p:nvSpPr>
        <p:spPr>
          <a:xfrm>
            <a:off x="8925144" y="2013590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</a:t>
            </a:r>
            <a:endParaRPr lang="en-GB" sz="1400" dirty="0"/>
          </a:p>
        </p:txBody>
      </p:sp>
      <p:sp>
        <p:nvSpPr>
          <p:cNvPr id="87" name="Oval 86"/>
          <p:cNvSpPr/>
          <p:nvPr/>
        </p:nvSpPr>
        <p:spPr>
          <a:xfrm>
            <a:off x="8392810" y="2783545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</a:t>
            </a:r>
            <a:endParaRPr lang="en-GB" sz="1400" dirty="0"/>
          </a:p>
        </p:txBody>
      </p:sp>
      <p:cxnSp>
        <p:nvCxnSpPr>
          <p:cNvPr id="88" name="Straight Connector 87"/>
          <p:cNvCxnSpPr>
            <a:stCxn id="86" idx="4"/>
            <a:endCxn id="87" idx="0"/>
          </p:cNvCxnSpPr>
          <p:nvPr/>
        </p:nvCxnSpPr>
        <p:spPr>
          <a:xfrm flipH="1">
            <a:off x="8572810" y="2373590"/>
            <a:ext cx="532334" cy="40995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86" idx="4"/>
            <a:endCxn id="93" idx="0"/>
          </p:cNvCxnSpPr>
          <p:nvPr/>
        </p:nvCxnSpPr>
        <p:spPr>
          <a:xfrm>
            <a:off x="9105144" y="2373590"/>
            <a:ext cx="505671" cy="40995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0" name="Oval 89"/>
          <p:cNvSpPr/>
          <p:nvPr/>
        </p:nvSpPr>
        <p:spPr>
          <a:xfrm>
            <a:off x="8841255" y="3566210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</a:t>
            </a:r>
            <a:endParaRPr lang="en-GB" sz="1400" dirty="0"/>
          </a:p>
        </p:txBody>
      </p:sp>
      <p:cxnSp>
        <p:nvCxnSpPr>
          <p:cNvPr id="91" name="Straight Connector 90"/>
          <p:cNvCxnSpPr>
            <a:stCxn id="87" idx="4"/>
            <a:endCxn id="90" idx="0"/>
          </p:cNvCxnSpPr>
          <p:nvPr/>
        </p:nvCxnSpPr>
        <p:spPr>
          <a:xfrm>
            <a:off x="8572810" y="3143545"/>
            <a:ext cx="448445" cy="4226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87" idx="4"/>
            <a:endCxn id="114" idx="0"/>
          </p:cNvCxnSpPr>
          <p:nvPr/>
        </p:nvCxnSpPr>
        <p:spPr>
          <a:xfrm flipH="1">
            <a:off x="8146301" y="3143545"/>
            <a:ext cx="426509" cy="41046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9129745" y="2783545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cxnSp>
        <p:nvCxnSpPr>
          <p:cNvPr id="95" name="Straight Connector 94"/>
          <p:cNvCxnSpPr>
            <a:stCxn id="90" idx="4"/>
            <a:endCxn id="98" idx="0"/>
          </p:cNvCxnSpPr>
          <p:nvPr/>
        </p:nvCxnSpPr>
        <p:spPr>
          <a:xfrm>
            <a:off x="9021255" y="3926210"/>
            <a:ext cx="723281" cy="4097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90" idx="4"/>
            <a:endCxn id="97" idx="0"/>
          </p:cNvCxnSpPr>
          <p:nvPr/>
        </p:nvCxnSpPr>
        <p:spPr>
          <a:xfrm flipH="1">
            <a:off x="8357908" y="3926210"/>
            <a:ext cx="663347" cy="41132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7876838" y="4337536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sp>
        <p:nvSpPr>
          <p:cNvPr id="98" name="Rectangle 97"/>
          <p:cNvSpPr/>
          <p:nvPr/>
        </p:nvSpPr>
        <p:spPr>
          <a:xfrm>
            <a:off x="9201255" y="4336005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9327712" y="2320140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&gt;=500</a:t>
            </a:r>
            <a:endParaRPr lang="en-GB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8334028" y="2321017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&lt;500</a:t>
            </a:r>
            <a:endParaRPr lang="en-GB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8809431" y="3163006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&gt;=123</a:t>
            </a:r>
            <a:endParaRPr lang="en-GB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7839549" y="3141157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&lt;123</a:t>
            </a:r>
            <a:endParaRPr lang="en-GB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9327712" y="3908334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&gt;=10000</a:t>
            </a:r>
            <a:endParaRPr lang="en-GB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7918703" y="3938997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&lt;</a:t>
            </a:r>
            <a:r>
              <a:rPr lang="en-GB" sz="1400" dirty="0" smtClean="0"/>
              <a:t>10000</a:t>
            </a:r>
            <a:endParaRPr lang="en-GB" sz="1400" dirty="0"/>
          </a:p>
        </p:txBody>
      </p:sp>
      <p:sp>
        <p:nvSpPr>
          <p:cNvPr id="105" name="Rectangle 104"/>
          <p:cNvSpPr/>
          <p:nvPr/>
        </p:nvSpPr>
        <p:spPr>
          <a:xfrm>
            <a:off x="5629259" y="2808442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114" name="Rectangle 113"/>
          <p:cNvSpPr/>
          <p:nvPr/>
        </p:nvSpPr>
        <p:spPr>
          <a:xfrm>
            <a:off x="7603020" y="3554014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117" name="Down Arrow 116"/>
          <p:cNvSpPr/>
          <p:nvPr/>
        </p:nvSpPr>
        <p:spPr>
          <a:xfrm>
            <a:off x="1357622" y="4755918"/>
            <a:ext cx="1261068" cy="49329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OOB test</a:t>
            </a:r>
            <a:endParaRPr lang="en-GB" sz="1100" dirty="0"/>
          </a:p>
        </p:txBody>
      </p:sp>
      <p:sp>
        <p:nvSpPr>
          <p:cNvPr id="118" name="Down Arrow 117"/>
          <p:cNvSpPr/>
          <p:nvPr/>
        </p:nvSpPr>
        <p:spPr>
          <a:xfrm>
            <a:off x="4855932" y="4786253"/>
            <a:ext cx="1261068" cy="49329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OOB test</a:t>
            </a:r>
            <a:endParaRPr lang="en-GB" sz="1100" dirty="0"/>
          </a:p>
        </p:txBody>
      </p:sp>
      <p:sp>
        <p:nvSpPr>
          <p:cNvPr id="119" name="Down Arrow 118"/>
          <p:cNvSpPr/>
          <p:nvPr/>
        </p:nvSpPr>
        <p:spPr>
          <a:xfrm>
            <a:off x="8477173" y="4766835"/>
            <a:ext cx="1261068" cy="49329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OOB test</a:t>
            </a:r>
            <a:endParaRPr lang="en-GB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1675186" y="5302430"/>
                <a:ext cx="1076064" cy="427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4"/>
                                <m:mcJc m:val="center"/>
                              </m:mcPr>
                            </m:mc>
                          </m:mcs>
                          <m:ctrlPr>
                            <a:rPr lang="en-SE" sz="1050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e>
                            <m: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mr>
                        <m:mr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30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  <m:e>
                            <m: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  <m:t>0.23</m:t>
                            </m:r>
                          </m:e>
                        </m:mr>
                        <m:mr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30</m:t>
                            </m:r>
                          </m:e>
                          <m:e>
                            <m: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  <m:t>0.23</m:t>
                            </m:r>
                          </m:e>
                        </m:mr>
                      </m:m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186" y="5302430"/>
                <a:ext cx="1076064" cy="427296"/>
              </a:xfrm>
              <a:prstGeom prst="rect">
                <a:avLst/>
              </a:prstGeom>
              <a:blipFill>
                <a:blip r:embed="rId2"/>
                <a:stretch>
                  <a:fillRect l="-2841" t="-1429" r="-2841" b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8" name="TextBox 127"/>
          <p:cNvSpPr txBox="1"/>
          <p:nvPr/>
        </p:nvSpPr>
        <p:spPr>
          <a:xfrm>
            <a:off x="1590616" y="5734001"/>
            <a:ext cx="1243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OOB Error = 0.23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/>
              <p:cNvSpPr txBox="1"/>
              <p:nvPr/>
            </p:nvSpPr>
            <p:spPr>
              <a:xfrm>
                <a:off x="5126434" y="5319707"/>
                <a:ext cx="1076064" cy="427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4"/>
                                <m:mcJc m:val="center"/>
                              </m:mcPr>
                            </m:mc>
                          </m:mcs>
                          <m:ctrlPr>
                            <a:rPr lang="en-SE" sz="1050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e>
                            <m: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mr>
                        <m:mr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17</m:t>
                            </m:r>
                          </m:e>
                          <m:e>
                            <m: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  <m:t>0.85</m:t>
                            </m:r>
                          </m:e>
                        </m:mr>
                        <m:mr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30</m:t>
                            </m:r>
                          </m:e>
                          <m:e>
                            <m: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  <m:t>0.23</m:t>
                            </m:r>
                          </m:e>
                        </m:mr>
                      </m:m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129" name="TextBox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6434" y="5319707"/>
                <a:ext cx="1076064" cy="427296"/>
              </a:xfrm>
              <a:prstGeom prst="rect">
                <a:avLst/>
              </a:prstGeom>
              <a:blipFill>
                <a:blip r:embed="rId3"/>
                <a:stretch>
                  <a:fillRect l="-2841" t="-2857" r="-2841" b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TextBox 129"/>
          <p:cNvSpPr txBox="1"/>
          <p:nvPr/>
        </p:nvSpPr>
        <p:spPr>
          <a:xfrm>
            <a:off x="5003801" y="5772202"/>
            <a:ext cx="1243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OOB Error = </a:t>
            </a:r>
            <a:r>
              <a:rPr lang="en-GB" sz="1200" dirty="0" smtClean="0"/>
              <a:t>0.54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Box 130"/>
              <p:cNvSpPr txBox="1"/>
              <p:nvPr/>
            </p:nvSpPr>
            <p:spPr>
              <a:xfrm>
                <a:off x="8835509" y="5333872"/>
                <a:ext cx="559833" cy="427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SE" sz="105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mr>
                        <m:mr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mr>
                        <m:mr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e>
                            <m:r>
                              <a:rPr lang="es-ES" sz="105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mr>
                      </m:m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131" name="TextBox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5509" y="5333872"/>
                <a:ext cx="559833" cy="427296"/>
              </a:xfrm>
              <a:prstGeom prst="rect">
                <a:avLst/>
              </a:prstGeom>
              <a:blipFill>
                <a:blip r:embed="rId4"/>
                <a:stretch>
                  <a:fillRect l="-5435" t="-1429" r="-4348" b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2" name="TextBox 131"/>
          <p:cNvSpPr txBox="1"/>
          <p:nvPr/>
        </p:nvSpPr>
        <p:spPr>
          <a:xfrm>
            <a:off x="8750939" y="5765443"/>
            <a:ext cx="1049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OOB Error = </a:t>
            </a:r>
            <a:r>
              <a:rPr lang="en-GB" sz="1200" dirty="0" smtClean="0"/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/>
              <p:cNvSpPr txBox="1"/>
              <p:nvPr/>
            </p:nvSpPr>
            <p:spPr>
              <a:xfrm>
                <a:off x="1168535" y="6030424"/>
                <a:ext cx="2638286" cy="409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𝑂𝑂𝐵</m:t>
                      </m:r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𝑒𝑟𝑟𝑜𝑟</m:t>
                      </m:r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𝑟𝑎𝑡𝑒</m:t>
                      </m:r>
                      <m:r>
                        <a:rPr lang="en-GB" sz="11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𝑚𝑒𝑎𝑛</m:t>
                      </m:r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(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SE" sz="11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ES" sz="1100" b="0" i="1" smtClean="0">
                              <a:latin typeface="Cambria Math" panose="02040503050406030204" pitchFamily="18" charset="0"/>
                            </a:rPr>
                            <m:t>𝑂𝑂𝐵</m:t>
                          </m:r>
                          <m:r>
                            <a:rPr lang="es-ES" sz="11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sz="1100" b="0" i="1" smtClean="0">
                              <a:latin typeface="Cambria Math" panose="02040503050406030204" pitchFamily="18" charset="0"/>
                            </a:rPr>
                            <m:t>𝐸𝑟𝑟𝑜𝑟</m:t>
                          </m:r>
                        </m:e>
                      </m:nary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33" name="Text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535" y="6030424"/>
                <a:ext cx="2638286" cy="409920"/>
              </a:xfrm>
              <a:prstGeom prst="rect">
                <a:avLst/>
              </a:prstGeom>
              <a:blipFill>
                <a:blip r:embed="rId5"/>
                <a:stretch>
                  <a:fillRect t="-152239" r="-8796" b="-208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Right Brace 133"/>
          <p:cNvSpPr/>
          <p:nvPr/>
        </p:nvSpPr>
        <p:spPr>
          <a:xfrm>
            <a:off x="10287816" y="1796713"/>
            <a:ext cx="462400" cy="289929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ight Brace 134"/>
          <p:cNvSpPr/>
          <p:nvPr/>
        </p:nvSpPr>
        <p:spPr>
          <a:xfrm>
            <a:off x="10287816" y="4696005"/>
            <a:ext cx="462400" cy="49329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TextBox 135"/>
          <p:cNvSpPr txBox="1"/>
          <p:nvPr/>
        </p:nvSpPr>
        <p:spPr>
          <a:xfrm>
            <a:off x="10793080" y="3015526"/>
            <a:ext cx="986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Construction</a:t>
            </a:r>
          </a:p>
          <a:p>
            <a:r>
              <a:rPr lang="en-GB" sz="1200" dirty="0" smtClean="0"/>
              <a:t>2/3 samples</a:t>
            </a:r>
            <a:endParaRPr lang="en-GB" sz="1200" dirty="0"/>
          </a:p>
        </p:txBody>
      </p:sp>
      <p:sp>
        <p:nvSpPr>
          <p:cNvPr id="137" name="TextBox 136"/>
          <p:cNvSpPr txBox="1"/>
          <p:nvPr/>
        </p:nvSpPr>
        <p:spPr>
          <a:xfrm>
            <a:off x="10824802" y="4711819"/>
            <a:ext cx="947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Test</a:t>
            </a:r>
          </a:p>
          <a:p>
            <a:pPr algn="ctr"/>
            <a:r>
              <a:rPr lang="en-GB" sz="1200" dirty="0"/>
              <a:t>1</a:t>
            </a:r>
            <a:r>
              <a:rPr lang="en-GB" sz="1200" dirty="0" smtClean="0"/>
              <a:t>/3 samples</a:t>
            </a:r>
            <a:endParaRPr lang="en-GB" sz="1200" dirty="0"/>
          </a:p>
        </p:txBody>
      </p:sp>
      <p:sp>
        <p:nvSpPr>
          <p:cNvPr id="94" name="Rectangle 93"/>
          <p:cNvSpPr/>
          <p:nvPr/>
        </p:nvSpPr>
        <p:spPr>
          <a:xfrm>
            <a:off x="1979082" y="2769032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5344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2" grpId="0" animBg="1"/>
      <p:bldP spid="19" grpId="0" animBg="1"/>
      <p:bldP spid="28" grpId="0" animBg="1"/>
      <p:bldP spid="36" grpId="0" animBg="1"/>
      <p:bldP spid="39" grpId="0" animBg="1"/>
      <p:bldP spid="41" grpId="0"/>
      <p:bldP spid="42" grpId="0"/>
      <p:bldP spid="43" grpId="0"/>
      <p:bldP spid="44" grpId="0"/>
      <p:bldP spid="45" grpId="0"/>
      <p:bldP spid="46" grpId="0"/>
      <p:bldP spid="48" grpId="0"/>
      <p:bldP spid="64" grpId="0" animBg="1"/>
      <p:bldP spid="65" grpId="0" animBg="1"/>
      <p:bldP spid="68" grpId="0" animBg="1"/>
      <p:bldP spid="72" grpId="0" animBg="1"/>
      <p:bldP spid="75" grpId="0" animBg="1"/>
      <p:bldP spid="76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 animBg="1"/>
      <p:bldP spid="87" grpId="0" animBg="1"/>
      <p:bldP spid="90" grpId="0" animBg="1"/>
      <p:bldP spid="93" grpId="0" animBg="1"/>
      <p:bldP spid="97" grpId="0" animBg="1"/>
      <p:bldP spid="98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 animBg="1"/>
      <p:bldP spid="114" grpId="0" animBg="1"/>
      <p:bldP spid="117" grpId="0" animBg="1"/>
      <p:bldP spid="118" grpId="0" animBg="1"/>
      <p:bldP spid="119" grpId="0" animBg="1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 animBg="1"/>
      <p:bldP spid="135" grpId="0" animBg="1"/>
      <p:bldP spid="136" grpId="0"/>
      <p:bldP spid="137" grpId="0"/>
      <p:bldP spid="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Random</a:t>
            </a:r>
            <a:r>
              <a:rPr lang="en-GB" dirty="0" smtClean="0"/>
              <a:t> forest </a:t>
            </a:r>
            <a:r>
              <a:rPr lang="en-SE" dirty="0" smtClean="0"/>
              <a:t>–</a:t>
            </a:r>
            <a:r>
              <a:rPr lang="en-GB" dirty="0" smtClean="0"/>
              <a:t> Variable importance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1841504" y="2356309"/>
            <a:ext cx="360000" cy="36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</a:t>
            </a:r>
            <a:endParaRPr lang="en-GB" sz="1400" dirty="0"/>
          </a:p>
        </p:txBody>
      </p:sp>
      <p:sp>
        <p:nvSpPr>
          <p:cNvPr id="12" name="Oval 11"/>
          <p:cNvSpPr/>
          <p:nvPr/>
        </p:nvSpPr>
        <p:spPr>
          <a:xfrm>
            <a:off x="1309170" y="3126264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</a:t>
            </a:r>
            <a:endParaRPr lang="en-GB" sz="1400" dirty="0"/>
          </a:p>
        </p:txBody>
      </p:sp>
      <p:cxnSp>
        <p:nvCxnSpPr>
          <p:cNvPr id="14" name="Straight Connector 13"/>
          <p:cNvCxnSpPr>
            <a:stCxn id="10" idx="4"/>
            <a:endCxn id="12" idx="0"/>
          </p:cNvCxnSpPr>
          <p:nvPr/>
        </p:nvCxnSpPr>
        <p:spPr>
          <a:xfrm flipH="1">
            <a:off x="1489170" y="2716309"/>
            <a:ext cx="532334" cy="40995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0" idx="4"/>
            <a:endCxn id="78" idx="0"/>
          </p:cNvCxnSpPr>
          <p:nvPr/>
        </p:nvCxnSpPr>
        <p:spPr>
          <a:xfrm>
            <a:off x="2021504" y="2716309"/>
            <a:ext cx="441000" cy="400117"/>
          </a:xfrm>
          <a:prstGeom prst="line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1757615" y="3908929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</a:t>
            </a:r>
            <a:endParaRPr lang="en-GB" sz="1400" dirty="0"/>
          </a:p>
        </p:txBody>
      </p:sp>
      <p:cxnSp>
        <p:nvCxnSpPr>
          <p:cNvPr id="20" name="Straight Connector 19"/>
          <p:cNvCxnSpPr>
            <a:stCxn id="12" idx="4"/>
            <a:endCxn id="19" idx="0"/>
          </p:cNvCxnSpPr>
          <p:nvPr/>
        </p:nvCxnSpPr>
        <p:spPr>
          <a:xfrm>
            <a:off x="1489170" y="3486264"/>
            <a:ext cx="448445" cy="4226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2" idx="4"/>
            <a:endCxn id="28" idx="0"/>
          </p:cNvCxnSpPr>
          <p:nvPr/>
        </p:nvCxnSpPr>
        <p:spPr>
          <a:xfrm flipH="1">
            <a:off x="1012814" y="3486264"/>
            <a:ext cx="476356" cy="4226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31744" y="3908929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cxnSp>
        <p:nvCxnSpPr>
          <p:cNvPr id="34" name="Straight Connector 33"/>
          <p:cNvCxnSpPr>
            <a:stCxn id="19" idx="4"/>
            <a:endCxn id="39" idx="0"/>
          </p:cNvCxnSpPr>
          <p:nvPr/>
        </p:nvCxnSpPr>
        <p:spPr>
          <a:xfrm>
            <a:off x="1937615" y="4268929"/>
            <a:ext cx="723281" cy="4097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9" idx="4"/>
            <a:endCxn id="36" idx="0"/>
          </p:cNvCxnSpPr>
          <p:nvPr/>
        </p:nvCxnSpPr>
        <p:spPr>
          <a:xfrm flipH="1">
            <a:off x="1274268" y="4268929"/>
            <a:ext cx="663347" cy="41132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93198" y="4680255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sp>
        <p:nvSpPr>
          <p:cNvPr id="39" name="Rectangle 38"/>
          <p:cNvSpPr/>
          <p:nvPr/>
        </p:nvSpPr>
        <p:spPr>
          <a:xfrm>
            <a:off x="2117615" y="4678724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2244072" y="2662859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&gt;=500</a:t>
            </a:r>
            <a:endParaRPr lang="en-GB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1250388" y="2663736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&lt;500</a:t>
            </a:r>
            <a:endParaRPr lang="en-GB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1718115" y="3487198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&gt;=123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755909" y="3483876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&lt;123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2244072" y="4251053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&gt;=10000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835063" y="4281716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&lt;</a:t>
            </a:r>
            <a:r>
              <a:rPr lang="en-GB" sz="1400" dirty="0" smtClean="0"/>
              <a:t>10000</a:t>
            </a:r>
            <a:endParaRPr lang="en-GB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793198" y="1621257"/>
            <a:ext cx="3125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OOB S1: {</a:t>
            </a:r>
            <a:r>
              <a:rPr lang="en-GB" sz="1200" dirty="0"/>
              <a:t>10, 200, 43, 700, </a:t>
            </a:r>
            <a:r>
              <a:rPr lang="en-SE" sz="1200" dirty="0"/>
              <a:t>…</a:t>
            </a:r>
            <a:r>
              <a:rPr lang="es-ES" sz="1200" dirty="0"/>
              <a:t> Control</a:t>
            </a:r>
            <a:r>
              <a:rPr lang="en-GB" sz="1200" dirty="0" smtClean="0"/>
              <a:t>}</a:t>
            </a:r>
            <a:endParaRPr lang="en-GB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6860372" y="1615841"/>
            <a:ext cx="620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200" dirty="0" smtClean="0"/>
              <a:t>…</a:t>
            </a:r>
            <a:endParaRPr lang="en-GB" sz="1200" dirty="0"/>
          </a:p>
        </p:txBody>
      </p:sp>
      <p:sp>
        <p:nvSpPr>
          <p:cNvPr id="85" name="TextBox 84"/>
          <p:cNvSpPr txBox="1"/>
          <p:nvPr/>
        </p:nvSpPr>
        <p:spPr>
          <a:xfrm>
            <a:off x="7474582" y="1621257"/>
            <a:ext cx="3553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OOB Sn: {72, 200, 43, </a:t>
            </a:r>
            <a:r>
              <a:rPr lang="en-GB" sz="1200" dirty="0"/>
              <a:t>700, </a:t>
            </a:r>
            <a:r>
              <a:rPr lang="en-SE" sz="1200" dirty="0"/>
              <a:t>…</a:t>
            </a:r>
            <a:r>
              <a:rPr lang="es-ES" sz="1200" dirty="0"/>
              <a:t> Control</a:t>
            </a:r>
            <a:r>
              <a:rPr lang="en-GB" sz="1200" dirty="0"/>
              <a:t>}</a:t>
            </a:r>
          </a:p>
        </p:txBody>
      </p:sp>
      <p:sp>
        <p:nvSpPr>
          <p:cNvPr id="117" name="Down Arrow 116"/>
          <p:cNvSpPr/>
          <p:nvPr/>
        </p:nvSpPr>
        <p:spPr>
          <a:xfrm>
            <a:off x="1351606" y="5122881"/>
            <a:ext cx="1261068" cy="49329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18" name="Down Arrow 117"/>
          <p:cNvSpPr/>
          <p:nvPr/>
        </p:nvSpPr>
        <p:spPr>
          <a:xfrm>
            <a:off x="4849916" y="5153216"/>
            <a:ext cx="1261068" cy="49329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19" name="Down Arrow 118"/>
          <p:cNvSpPr/>
          <p:nvPr/>
        </p:nvSpPr>
        <p:spPr>
          <a:xfrm>
            <a:off x="8471157" y="5133798"/>
            <a:ext cx="1261068" cy="49329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8" name="TextBox 127"/>
          <p:cNvSpPr txBox="1"/>
          <p:nvPr/>
        </p:nvSpPr>
        <p:spPr>
          <a:xfrm>
            <a:off x="1403242" y="5698802"/>
            <a:ext cx="1796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mean(</a:t>
            </a:r>
            <a:r>
              <a:rPr lang="en-GB" sz="1200" dirty="0" smtClean="0"/>
              <a:t>Accuracy) = 0.10</a:t>
            </a:r>
          </a:p>
          <a:p>
            <a:r>
              <a:rPr lang="en-US" sz="1200" dirty="0" smtClean="0"/>
              <a:t>mean(</a:t>
            </a:r>
            <a:r>
              <a:rPr lang="en-GB" sz="1200" dirty="0" smtClean="0"/>
              <a:t>Accuracy’) = 0.12</a:t>
            </a:r>
          </a:p>
          <a:p>
            <a:r>
              <a:rPr lang="en-GB" sz="1200" dirty="0" err="1" smtClean="0"/>
              <a:t>DecreaseAccuracy</a:t>
            </a:r>
            <a:r>
              <a:rPr lang="en-GB" sz="1200" dirty="0" smtClean="0"/>
              <a:t> = -0.02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981991" y="1621257"/>
            <a:ext cx="3125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OOB S2: {527, 200, </a:t>
            </a:r>
            <a:r>
              <a:rPr lang="en-GB" sz="1200" dirty="0"/>
              <a:t>43, 700, </a:t>
            </a:r>
            <a:r>
              <a:rPr lang="en-SE" sz="1200" dirty="0"/>
              <a:t>…</a:t>
            </a:r>
            <a:r>
              <a:rPr lang="es-ES" sz="1200" dirty="0"/>
              <a:t> Control</a:t>
            </a:r>
            <a:r>
              <a:rPr lang="en-GB" sz="1200" dirty="0" smtClean="0"/>
              <a:t>}</a:t>
            </a:r>
            <a:endParaRPr lang="en-GB" sz="1200" dirty="0"/>
          </a:p>
        </p:txBody>
      </p:sp>
      <p:sp>
        <p:nvSpPr>
          <p:cNvPr id="106" name="TextBox 105"/>
          <p:cNvSpPr txBox="1"/>
          <p:nvPr/>
        </p:nvSpPr>
        <p:spPr>
          <a:xfrm>
            <a:off x="786562" y="1972206"/>
            <a:ext cx="3125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OOB </a:t>
            </a:r>
            <a:r>
              <a:rPr lang="en-GB" sz="1200" dirty="0" smtClean="0"/>
              <a:t>S1’: {527, </a:t>
            </a:r>
            <a:r>
              <a:rPr lang="en-GB" sz="1200" dirty="0"/>
              <a:t>200, 43, 700, </a:t>
            </a:r>
            <a:r>
              <a:rPr lang="en-SE" sz="1200" dirty="0"/>
              <a:t>…</a:t>
            </a:r>
            <a:r>
              <a:rPr lang="es-ES" sz="1200" dirty="0"/>
              <a:t> Control</a:t>
            </a:r>
            <a:r>
              <a:rPr lang="en-GB" sz="1200" dirty="0" smtClean="0"/>
              <a:t>}</a:t>
            </a:r>
            <a:endParaRPr lang="en-GB" sz="1200" dirty="0"/>
          </a:p>
        </p:txBody>
      </p:sp>
      <p:sp>
        <p:nvSpPr>
          <p:cNvPr id="107" name="TextBox 106"/>
          <p:cNvSpPr txBox="1"/>
          <p:nvPr/>
        </p:nvSpPr>
        <p:spPr>
          <a:xfrm>
            <a:off x="6847122" y="1964672"/>
            <a:ext cx="620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200" dirty="0" smtClean="0"/>
              <a:t>…</a:t>
            </a:r>
            <a:endParaRPr lang="en-GB" sz="1200" dirty="0"/>
          </a:p>
        </p:txBody>
      </p:sp>
      <p:sp>
        <p:nvSpPr>
          <p:cNvPr id="108" name="TextBox 107"/>
          <p:cNvSpPr txBox="1"/>
          <p:nvPr/>
        </p:nvSpPr>
        <p:spPr>
          <a:xfrm>
            <a:off x="7467946" y="1972206"/>
            <a:ext cx="3553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OOB Sn’: {10, 200, 43, </a:t>
            </a:r>
            <a:r>
              <a:rPr lang="en-GB" sz="1200" dirty="0"/>
              <a:t>700, </a:t>
            </a:r>
            <a:r>
              <a:rPr lang="en-SE" sz="1200" dirty="0"/>
              <a:t>…</a:t>
            </a:r>
            <a:r>
              <a:rPr lang="es-ES" sz="1200" dirty="0"/>
              <a:t> Control</a:t>
            </a:r>
            <a:r>
              <a:rPr lang="en-GB" sz="1200" dirty="0"/>
              <a:t>}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975355" y="1972206"/>
            <a:ext cx="2613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OOB S2’: {72, 200, </a:t>
            </a:r>
            <a:r>
              <a:rPr lang="en-GB" sz="1200" dirty="0"/>
              <a:t>43, 700, </a:t>
            </a:r>
            <a:r>
              <a:rPr lang="en-SE" sz="1200" dirty="0"/>
              <a:t>…</a:t>
            </a:r>
            <a:r>
              <a:rPr lang="es-ES" sz="1200" dirty="0"/>
              <a:t> Control</a:t>
            </a:r>
            <a:r>
              <a:rPr lang="en-GB" sz="1200" dirty="0" smtClean="0"/>
              <a:t>}</a:t>
            </a:r>
            <a:endParaRPr lang="en-GB" sz="1200" dirty="0"/>
          </a:p>
        </p:txBody>
      </p:sp>
      <p:sp>
        <p:nvSpPr>
          <p:cNvPr id="110" name="TextBox 109"/>
          <p:cNvSpPr txBox="1"/>
          <p:nvPr/>
        </p:nvSpPr>
        <p:spPr>
          <a:xfrm>
            <a:off x="4881063" y="5648130"/>
            <a:ext cx="1750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mean(A</a:t>
            </a:r>
            <a:r>
              <a:rPr lang="en-GB" sz="1200" dirty="0" err="1"/>
              <a:t>c</a:t>
            </a:r>
            <a:r>
              <a:rPr lang="en-GB" sz="1200" dirty="0" err="1" smtClean="0"/>
              <a:t>curacy</a:t>
            </a:r>
            <a:r>
              <a:rPr lang="en-GB" sz="1200" dirty="0" smtClean="0"/>
              <a:t>) </a:t>
            </a:r>
            <a:r>
              <a:rPr lang="en-GB" sz="1200" dirty="0"/>
              <a:t>= 0.13</a:t>
            </a:r>
          </a:p>
          <a:p>
            <a:r>
              <a:rPr lang="en-US" sz="1200" dirty="0" smtClean="0"/>
              <a:t>mean(</a:t>
            </a:r>
            <a:r>
              <a:rPr lang="en-GB" sz="1200" dirty="0" smtClean="0"/>
              <a:t>Accuracy’) </a:t>
            </a:r>
            <a:r>
              <a:rPr lang="en-GB" sz="1200" dirty="0"/>
              <a:t>= 0.12</a:t>
            </a:r>
          </a:p>
          <a:p>
            <a:r>
              <a:rPr lang="en-GB" sz="1200" dirty="0" err="1" smtClean="0"/>
              <a:t>DecreaseAccuracy</a:t>
            </a:r>
            <a:r>
              <a:rPr lang="en-GB" sz="1200" dirty="0"/>
              <a:t> </a:t>
            </a:r>
            <a:r>
              <a:rPr lang="en-GB" sz="1200" dirty="0" smtClean="0"/>
              <a:t>= 0.01</a:t>
            </a:r>
            <a:endParaRPr lang="en-GB" sz="1200" dirty="0"/>
          </a:p>
        </p:txBody>
      </p:sp>
      <p:sp>
        <p:nvSpPr>
          <p:cNvPr id="111" name="TextBox 110"/>
          <p:cNvSpPr txBox="1"/>
          <p:nvPr/>
        </p:nvSpPr>
        <p:spPr>
          <a:xfrm>
            <a:off x="8500415" y="5627093"/>
            <a:ext cx="17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mean(</a:t>
            </a:r>
            <a:r>
              <a:rPr lang="en-GB" sz="1200" dirty="0" smtClean="0"/>
              <a:t>Accuracy) </a:t>
            </a:r>
            <a:r>
              <a:rPr lang="en-GB" sz="1200" dirty="0"/>
              <a:t>= n</a:t>
            </a:r>
          </a:p>
          <a:p>
            <a:r>
              <a:rPr lang="en-US" sz="1200" dirty="0" smtClean="0"/>
              <a:t>mean(</a:t>
            </a:r>
            <a:r>
              <a:rPr lang="en-GB" sz="1200" dirty="0" smtClean="0"/>
              <a:t>Accuracy’) </a:t>
            </a:r>
            <a:r>
              <a:rPr lang="en-GB" sz="1200" dirty="0"/>
              <a:t>= </a:t>
            </a:r>
            <a:r>
              <a:rPr lang="en-GB" sz="1200" dirty="0" smtClean="0"/>
              <a:t>n’</a:t>
            </a:r>
            <a:endParaRPr lang="en-GB" sz="1200" dirty="0"/>
          </a:p>
          <a:p>
            <a:r>
              <a:rPr lang="en-GB" sz="1200" dirty="0" err="1" smtClean="0"/>
              <a:t>DecreaseAccuracy</a:t>
            </a:r>
            <a:r>
              <a:rPr lang="en-GB" sz="1200" dirty="0" smtClean="0"/>
              <a:t>’= n-n’</a:t>
            </a:r>
            <a:endParaRPr lang="en-GB" sz="1200" dirty="0"/>
          </a:p>
        </p:txBody>
      </p:sp>
      <p:sp>
        <p:nvSpPr>
          <p:cNvPr id="112" name="TextBox 111"/>
          <p:cNvSpPr txBox="1"/>
          <p:nvPr/>
        </p:nvSpPr>
        <p:spPr>
          <a:xfrm>
            <a:off x="5260269" y="1750639"/>
            <a:ext cx="284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200" dirty="0" smtClean="0"/>
              <a:t>…</a:t>
            </a:r>
            <a:endParaRPr lang="en-GB" sz="1200" dirty="0"/>
          </a:p>
        </p:txBody>
      </p:sp>
      <p:sp>
        <p:nvSpPr>
          <p:cNvPr id="113" name="Oval 112"/>
          <p:cNvSpPr/>
          <p:nvPr/>
        </p:nvSpPr>
        <p:spPr>
          <a:xfrm>
            <a:off x="5364760" y="2346471"/>
            <a:ext cx="360000" cy="36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</a:t>
            </a:r>
            <a:endParaRPr lang="en-GB" sz="1400" dirty="0"/>
          </a:p>
        </p:txBody>
      </p:sp>
      <p:sp>
        <p:nvSpPr>
          <p:cNvPr id="115" name="Oval 114"/>
          <p:cNvSpPr/>
          <p:nvPr/>
        </p:nvSpPr>
        <p:spPr>
          <a:xfrm>
            <a:off x="4832426" y="3116426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</a:t>
            </a:r>
            <a:endParaRPr lang="en-GB" sz="1400" dirty="0"/>
          </a:p>
        </p:txBody>
      </p:sp>
      <p:cxnSp>
        <p:nvCxnSpPr>
          <p:cNvPr id="116" name="Straight Connector 115"/>
          <p:cNvCxnSpPr>
            <a:stCxn id="113" idx="4"/>
            <a:endCxn id="115" idx="0"/>
          </p:cNvCxnSpPr>
          <p:nvPr/>
        </p:nvCxnSpPr>
        <p:spPr>
          <a:xfrm flipH="1">
            <a:off x="5012426" y="2706471"/>
            <a:ext cx="532334" cy="409955"/>
          </a:xfrm>
          <a:prstGeom prst="line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stCxn id="113" idx="4"/>
            <a:endCxn id="80" idx="0"/>
          </p:cNvCxnSpPr>
          <p:nvPr/>
        </p:nvCxnSpPr>
        <p:spPr>
          <a:xfrm>
            <a:off x="5544760" y="2706471"/>
            <a:ext cx="476356" cy="40451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3" name="Oval 132"/>
          <p:cNvSpPr/>
          <p:nvPr/>
        </p:nvSpPr>
        <p:spPr>
          <a:xfrm>
            <a:off x="5280871" y="3899091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</a:t>
            </a:r>
            <a:endParaRPr lang="en-GB" sz="1400" dirty="0"/>
          </a:p>
        </p:txBody>
      </p:sp>
      <p:cxnSp>
        <p:nvCxnSpPr>
          <p:cNvPr id="134" name="Straight Connector 133"/>
          <p:cNvCxnSpPr>
            <a:stCxn id="115" idx="4"/>
            <a:endCxn id="133" idx="0"/>
          </p:cNvCxnSpPr>
          <p:nvPr/>
        </p:nvCxnSpPr>
        <p:spPr>
          <a:xfrm>
            <a:off x="5012426" y="3476426"/>
            <a:ext cx="448445" cy="422665"/>
          </a:xfrm>
          <a:prstGeom prst="line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stCxn id="115" idx="4"/>
            <a:endCxn id="137" idx="0"/>
          </p:cNvCxnSpPr>
          <p:nvPr/>
        </p:nvCxnSpPr>
        <p:spPr>
          <a:xfrm flipH="1">
            <a:off x="4536070" y="3476426"/>
            <a:ext cx="476356" cy="4226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7" name="Rectangle 136"/>
          <p:cNvSpPr/>
          <p:nvPr/>
        </p:nvSpPr>
        <p:spPr>
          <a:xfrm>
            <a:off x="4055000" y="3899091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cxnSp>
        <p:nvCxnSpPr>
          <p:cNvPr id="138" name="Straight Connector 137"/>
          <p:cNvCxnSpPr>
            <a:stCxn id="133" idx="4"/>
            <a:endCxn id="141" idx="0"/>
          </p:cNvCxnSpPr>
          <p:nvPr/>
        </p:nvCxnSpPr>
        <p:spPr>
          <a:xfrm>
            <a:off x="5460871" y="4259091"/>
            <a:ext cx="723281" cy="4097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stCxn id="133" idx="4"/>
            <a:endCxn id="140" idx="0"/>
          </p:cNvCxnSpPr>
          <p:nvPr/>
        </p:nvCxnSpPr>
        <p:spPr>
          <a:xfrm flipH="1">
            <a:off x="4797524" y="4259091"/>
            <a:ext cx="663347" cy="411326"/>
          </a:xfrm>
          <a:prstGeom prst="line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4316454" y="4670417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sp>
        <p:nvSpPr>
          <p:cNvPr id="141" name="Rectangle 140"/>
          <p:cNvSpPr/>
          <p:nvPr/>
        </p:nvSpPr>
        <p:spPr>
          <a:xfrm>
            <a:off x="5640871" y="4668886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142" name="TextBox 141"/>
          <p:cNvSpPr txBox="1"/>
          <p:nvPr/>
        </p:nvSpPr>
        <p:spPr>
          <a:xfrm>
            <a:off x="5767328" y="2653021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&gt;=500</a:t>
            </a:r>
            <a:endParaRPr lang="en-GB" sz="1400" dirty="0"/>
          </a:p>
        </p:txBody>
      </p:sp>
      <p:sp>
        <p:nvSpPr>
          <p:cNvPr id="143" name="TextBox 142"/>
          <p:cNvSpPr txBox="1"/>
          <p:nvPr/>
        </p:nvSpPr>
        <p:spPr>
          <a:xfrm>
            <a:off x="4773644" y="2653898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&lt;500</a:t>
            </a:r>
            <a:endParaRPr lang="en-GB" sz="1400" dirty="0"/>
          </a:p>
        </p:txBody>
      </p:sp>
      <p:sp>
        <p:nvSpPr>
          <p:cNvPr id="144" name="TextBox 143"/>
          <p:cNvSpPr txBox="1"/>
          <p:nvPr/>
        </p:nvSpPr>
        <p:spPr>
          <a:xfrm>
            <a:off x="5225602" y="3471704"/>
            <a:ext cx="638316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&gt;=123</a:t>
            </a:r>
            <a:endParaRPr lang="en-GB" sz="1400" dirty="0"/>
          </a:p>
        </p:txBody>
      </p:sp>
      <p:sp>
        <p:nvSpPr>
          <p:cNvPr id="145" name="TextBox 144"/>
          <p:cNvSpPr txBox="1"/>
          <p:nvPr/>
        </p:nvSpPr>
        <p:spPr>
          <a:xfrm>
            <a:off x="4279165" y="3474038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&lt;123</a:t>
            </a:r>
            <a:endParaRPr lang="en-GB" sz="1400" dirty="0"/>
          </a:p>
        </p:txBody>
      </p:sp>
      <p:sp>
        <p:nvSpPr>
          <p:cNvPr id="146" name="TextBox 145"/>
          <p:cNvSpPr txBox="1"/>
          <p:nvPr/>
        </p:nvSpPr>
        <p:spPr>
          <a:xfrm>
            <a:off x="5767328" y="4241215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&gt;=10000</a:t>
            </a:r>
            <a:endParaRPr lang="en-GB" sz="1400" dirty="0"/>
          </a:p>
        </p:txBody>
      </p:sp>
      <p:sp>
        <p:nvSpPr>
          <p:cNvPr id="147" name="TextBox 146"/>
          <p:cNvSpPr txBox="1"/>
          <p:nvPr/>
        </p:nvSpPr>
        <p:spPr>
          <a:xfrm>
            <a:off x="4358319" y="4271878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&lt;</a:t>
            </a:r>
            <a:r>
              <a:rPr lang="en-GB" sz="1400" dirty="0" smtClean="0"/>
              <a:t>10000</a:t>
            </a:r>
            <a:endParaRPr lang="en-GB" sz="1400" dirty="0"/>
          </a:p>
        </p:txBody>
      </p:sp>
      <p:sp>
        <p:nvSpPr>
          <p:cNvPr id="148" name="Oval 147"/>
          <p:cNvSpPr/>
          <p:nvPr/>
        </p:nvSpPr>
        <p:spPr>
          <a:xfrm>
            <a:off x="8916388" y="2352487"/>
            <a:ext cx="360000" cy="36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</a:t>
            </a:r>
            <a:endParaRPr lang="en-GB" sz="1400" dirty="0"/>
          </a:p>
        </p:txBody>
      </p:sp>
      <p:sp>
        <p:nvSpPr>
          <p:cNvPr id="149" name="Oval 148"/>
          <p:cNvSpPr/>
          <p:nvPr/>
        </p:nvSpPr>
        <p:spPr>
          <a:xfrm>
            <a:off x="8384054" y="3122442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</a:t>
            </a:r>
            <a:endParaRPr lang="en-GB" sz="1400" dirty="0"/>
          </a:p>
        </p:txBody>
      </p:sp>
      <p:cxnSp>
        <p:nvCxnSpPr>
          <p:cNvPr id="150" name="Straight Connector 149"/>
          <p:cNvCxnSpPr>
            <a:stCxn id="148" idx="4"/>
            <a:endCxn id="149" idx="0"/>
          </p:cNvCxnSpPr>
          <p:nvPr/>
        </p:nvCxnSpPr>
        <p:spPr>
          <a:xfrm flipH="1">
            <a:off x="8564054" y="2712487"/>
            <a:ext cx="532334" cy="409955"/>
          </a:xfrm>
          <a:prstGeom prst="line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>
            <a:stCxn id="148" idx="4"/>
            <a:endCxn id="82" idx="0"/>
          </p:cNvCxnSpPr>
          <p:nvPr/>
        </p:nvCxnSpPr>
        <p:spPr>
          <a:xfrm>
            <a:off x="9096388" y="2712487"/>
            <a:ext cx="505671" cy="42225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2" name="Oval 151"/>
          <p:cNvSpPr/>
          <p:nvPr/>
        </p:nvSpPr>
        <p:spPr>
          <a:xfrm>
            <a:off x="8832499" y="3905107"/>
            <a:ext cx="36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</a:t>
            </a:r>
            <a:endParaRPr lang="en-GB" sz="1400" dirty="0"/>
          </a:p>
        </p:txBody>
      </p:sp>
      <p:cxnSp>
        <p:nvCxnSpPr>
          <p:cNvPr id="153" name="Straight Connector 152"/>
          <p:cNvCxnSpPr>
            <a:stCxn id="149" idx="4"/>
            <a:endCxn id="152" idx="0"/>
          </p:cNvCxnSpPr>
          <p:nvPr/>
        </p:nvCxnSpPr>
        <p:spPr>
          <a:xfrm>
            <a:off x="8564054" y="3482442"/>
            <a:ext cx="448445" cy="422665"/>
          </a:xfrm>
          <a:prstGeom prst="line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>
            <a:stCxn id="149" idx="4"/>
            <a:endCxn id="156" idx="0"/>
          </p:cNvCxnSpPr>
          <p:nvPr/>
        </p:nvCxnSpPr>
        <p:spPr>
          <a:xfrm flipH="1">
            <a:off x="8087698" y="3482442"/>
            <a:ext cx="476356" cy="4226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>
            <a:off x="7606628" y="3905107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cxnSp>
        <p:nvCxnSpPr>
          <p:cNvPr id="157" name="Straight Connector 156"/>
          <p:cNvCxnSpPr>
            <a:stCxn id="152" idx="4"/>
            <a:endCxn id="160" idx="0"/>
          </p:cNvCxnSpPr>
          <p:nvPr/>
        </p:nvCxnSpPr>
        <p:spPr>
          <a:xfrm>
            <a:off x="9012499" y="4265107"/>
            <a:ext cx="723281" cy="4097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52" idx="4"/>
            <a:endCxn id="159" idx="0"/>
          </p:cNvCxnSpPr>
          <p:nvPr/>
        </p:nvCxnSpPr>
        <p:spPr>
          <a:xfrm flipH="1">
            <a:off x="8349152" y="4265107"/>
            <a:ext cx="663347" cy="411326"/>
          </a:xfrm>
          <a:prstGeom prst="line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9" name="Rectangle 158"/>
          <p:cNvSpPr/>
          <p:nvPr/>
        </p:nvSpPr>
        <p:spPr>
          <a:xfrm>
            <a:off x="7868082" y="4676433"/>
            <a:ext cx="962139" cy="3600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</a:t>
            </a:r>
            <a:endParaRPr lang="en-GB" sz="1400" dirty="0"/>
          </a:p>
        </p:txBody>
      </p:sp>
      <p:sp>
        <p:nvSpPr>
          <p:cNvPr id="160" name="Rectangle 159"/>
          <p:cNvSpPr/>
          <p:nvPr/>
        </p:nvSpPr>
        <p:spPr>
          <a:xfrm>
            <a:off x="9192499" y="4674902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161" name="TextBox 160"/>
          <p:cNvSpPr txBox="1"/>
          <p:nvPr/>
        </p:nvSpPr>
        <p:spPr>
          <a:xfrm>
            <a:off x="9318956" y="2659037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&gt;=500</a:t>
            </a:r>
            <a:endParaRPr lang="en-GB" sz="1400" dirty="0"/>
          </a:p>
        </p:txBody>
      </p:sp>
      <p:sp>
        <p:nvSpPr>
          <p:cNvPr id="162" name="TextBox 161"/>
          <p:cNvSpPr txBox="1"/>
          <p:nvPr/>
        </p:nvSpPr>
        <p:spPr>
          <a:xfrm>
            <a:off x="8325272" y="2659914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&lt;500</a:t>
            </a:r>
            <a:endParaRPr lang="en-GB" sz="1400" dirty="0"/>
          </a:p>
        </p:txBody>
      </p:sp>
      <p:sp>
        <p:nvSpPr>
          <p:cNvPr id="163" name="TextBox 162"/>
          <p:cNvSpPr txBox="1"/>
          <p:nvPr/>
        </p:nvSpPr>
        <p:spPr>
          <a:xfrm>
            <a:off x="8820959" y="3464974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&gt;=123</a:t>
            </a:r>
            <a:endParaRPr lang="en-GB" sz="1400" dirty="0"/>
          </a:p>
        </p:txBody>
      </p:sp>
      <p:sp>
        <p:nvSpPr>
          <p:cNvPr id="164" name="TextBox 163"/>
          <p:cNvSpPr txBox="1"/>
          <p:nvPr/>
        </p:nvSpPr>
        <p:spPr>
          <a:xfrm>
            <a:off x="7830793" y="3480054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&lt;123</a:t>
            </a:r>
            <a:endParaRPr lang="en-GB" sz="1400" dirty="0"/>
          </a:p>
        </p:txBody>
      </p:sp>
      <p:sp>
        <p:nvSpPr>
          <p:cNvPr id="165" name="TextBox 164"/>
          <p:cNvSpPr txBox="1"/>
          <p:nvPr/>
        </p:nvSpPr>
        <p:spPr>
          <a:xfrm>
            <a:off x="9318956" y="4247231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&gt;=10000</a:t>
            </a:r>
            <a:endParaRPr lang="en-GB" sz="1400" dirty="0"/>
          </a:p>
        </p:txBody>
      </p:sp>
      <p:sp>
        <p:nvSpPr>
          <p:cNvPr id="166" name="TextBox 165"/>
          <p:cNvSpPr txBox="1"/>
          <p:nvPr/>
        </p:nvSpPr>
        <p:spPr>
          <a:xfrm>
            <a:off x="7909947" y="4277894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&lt;</a:t>
            </a:r>
            <a:r>
              <a:rPr lang="en-GB" sz="1400" dirty="0" smtClean="0"/>
              <a:t>10000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62519" y="6397387"/>
                <a:ext cx="2379049" cy="409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𝑀𝐷𝐴</m:t>
                      </m:r>
                      <m:r>
                        <a:rPr lang="en-GB" sz="11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𝑚𝑒𝑎𝑛</m:t>
                      </m:r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(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SE" sz="11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ES" sz="1100" b="0" i="1" smtClean="0">
                              <a:latin typeface="Cambria Math" panose="02040503050406030204" pitchFamily="18" charset="0"/>
                            </a:rPr>
                            <m:t>𝐷𝑒𝑐𝑟𝑒𝑎𝑠𝑒𝐴𝑐𝑐𝑢𝑟𝑎𝑐𝑦</m:t>
                          </m:r>
                        </m:e>
                      </m:nary>
                      <m:r>
                        <a:rPr lang="es-ES" sz="11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519" y="6397387"/>
                <a:ext cx="2379049" cy="409920"/>
              </a:xfrm>
              <a:prstGeom prst="rect">
                <a:avLst/>
              </a:prstGeom>
              <a:blipFill>
                <a:blip r:embed="rId2"/>
                <a:stretch>
                  <a:fillRect l="-1026" t="-150000" r="-2051" b="-204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735454" y="6397387"/>
            <a:ext cx="6036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Each gene is ranked by its MDA. High number, high importance</a:t>
            </a:r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881440" y="1284307"/>
            <a:ext cx="9518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For each tree and for each variable on that tree, the algorithm shuffle the values of that variable between all OOB samples </a:t>
            </a:r>
            <a:endParaRPr lang="en-GB" sz="1200" dirty="0"/>
          </a:p>
        </p:txBody>
      </p:sp>
      <p:sp>
        <p:nvSpPr>
          <p:cNvPr id="78" name="Rectangle 77"/>
          <p:cNvSpPr/>
          <p:nvPr/>
        </p:nvSpPr>
        <p:spPr>
          <a:xfrm>
            <a:off x="1919223" y="3116426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80" name="Rectangle 79"/>
          <p:cNvSpPr/>
          <p:nvPr/>
        </p:nvSpPr>
        <p:spPr>
          <a:xfrm>
            <a:off x="5477835" y="3110990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  <p:sp>
        <p:nvSpPr>
          <p:cNvPr id="82" name="Rectangle 81"/>
          <p:cNvSpPr/>
          <p:nvPr/>
        </p:nvSpPr>
        <p:spPr>
          <a:xfrm>
            <a:off x="9058778" y="3134737"/>
            <a:ext cx="1086561" cy="360000"/>
          </a:xfrm>
          <a:prstGeom prst="rect">
            <a:avLst/>
          </a:prstGeom>
          <a:solidFill>
            <a:srgbClr val="6CB3F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Fertilised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1462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9" grpId="0" animBg="1"/>
      <p:bldP spid="28" grpId="0" animBg="1"/>
      <p:bldP spid="36" grpId="0" animBg="1"/>
      <p:bldP spid="39" grpId="0" animBg="1"/>
      <p:bldP spid="41" grpId="0"/>
      <p:bldP spid="42" grpId="0"/>
      <p:bldP spid="43" grpId="0"/>
      <p:bldP spid="44" grpId="0"/>
      <p:bldP spid="45" grpId="0"/>
      <p:bldP spid="46" grpId="0"/>
      <p:bldP spid="48" grpId="0"/>
      <p:bldP spid="84" grpId="0"/>
      <p:bldP spid="85" grpId="0"/>
      <p:bldP spid="117" grpId="0" animBg="1"/>
      <p:bldP spid="118" grpId="0" animBg="1"/>
      <p:bldP spid="119" grpId="0" animBg="1"/>
      <p:bldP spid="128" grpId="0"/>
      <p:bldP spid="94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 animBg="1"/>
      <p:bldP spid="115" grpId="0" animBg="1"/>
      <p:bldP spid="133" grpId="0" animBg="1"/>
      <p:bldP spid="137" grpId="0" animBg="1"/>
      <p:bldP spid="140" grpId="0" animBg="1"/>
      <p:bldP spid="141" grpId="0" animBg="1"/>
      <p:bldP spid="142" grpId="0"/>
      <p:bldP spid="143" grpId="0"/>
      <p:bldP spid="144" grpId="0"/>
      <p:bldP spid="145" grpId="0"/>
      <p:bldP spid="146" grpId="0"/>
      <p:bldP spid="147" grpId="0"/>
      <p:bldP spid="148" grpId="0" animBg="1"/>
      <p:bldP spid="149" grpId="0" animBg="1"/>
      <p:bldP spid="152" grpId="0" animBg="1"/>
      <p:bldP spid="156" grpId="0" animBg="1"/>
      <p:bldP spid="159" grpId="0" animBg="1"/>
      <p:bldP spid="160" grpId="0" animBg="1"/>
      <p:bldP spid="161" grpId="0"/>
      <p:bldP spid="162" grpId="0"/>
      <p:bldP spid="163" grpId="0"/>
      <p:bldP spid="164" grpId="0"/>
      <p:bldP spid="165" grpId="0"/>
      <p:bldP spid="166" grpId="0"/>
      <p:bldP spid="4" grpId="0"/>
      <p:bldP spid="5" grpId="0"/>
      <p:bldP spid="77" grpId="0"/>
      <p:bldP spid="78" grpId="0" animBg="1"/>
      <p:bldP spid="80" grpId="0" animBg="1"/>
      <p:bldP spid="8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365126"/>
            <a:ext cx="10515600" cy="980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 smtClean="0"/>
              <a:t>Basic</a:t>
            </a:r>
            <a:r>
              <a:rPr lang="en-US" dirty="0" smtClean="0"/>
              <a:t> </a:t>
            </a:r>
            <a:r>
              <a:rPr lang="en-US" sz="4400" dirty="0"/>
              <a:t>functions</a:t>
            </a:r>
            <a:endParaRPr lang="en-US" sz="4400" dirty="0"/>
          </a:p>
        </p:txBody>
      </p:sp>
      <p:sp>
        <p:nvSpPr>
          <p:cNvPr id="2" name="Rectangle 1"/>
          <p:cNvSpPr/>
          <p:nvPr/>
        </p:nvSpPr>
        <p:spPr>
          <a:xfrm>
            <a:off x="838199" y="2013418"/>
            <a:ext cx="6590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randomForest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(x=X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, y=y,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ntree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=100, importance=TRUE)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199" y="3123229"/>
            <a:ext cx="953097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cores &lt;- 2</a:t>
            </a:r>
          </a:p>
          <a:p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registerDoParallel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(cores=cores)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cl &lt;-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makeCluster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(cores) </a:t>
            </a:r>
          </a:p>
          <a:p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baseRF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&lt;-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ntree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=rep(50, 2), 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.combine=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randomForest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::combine,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multicombine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=TRUE,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.packages='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randomForest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') %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dopar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% {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randomForest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(X,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as.factor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(y),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ntree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ntree,importance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=TRUE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}</a:t>
            </a:r>
          </a:p>
          <a:p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stopCluster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(cl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8199" y="1587298"/>
            <a:ext cx="344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Single core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38199" y="2702794"/>
            <a:ext cx="344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Multiple cores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50995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0718"/>
          </a:xfrm>
        </p:spPr>
        <p:txBody>
          <a:bodyPr/>
          <a:lstStyle/>
          <a:p>
            <a:r>
              <a:rPr lang="en-US" dirty="0" smtClean="0"/>
              <a:t>RF results</a:t>
            </a: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049F9E5-A4CD-450F-9AB8-F6C3FA6935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724121"/>
              </p:ext>
            </p:extLst>
          </p:nvPr>
        </p:nvGraphicFramePr>
        <p:xfrm>
          <a:off x="2032000" y="1580477"/>
          <a:ext cx="8128000" cy="4450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5326058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343018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72654492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122147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Cores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Trees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Time (s)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oobError</a:t>
                      </a:r>
                      <a:r>
                        <a:rPr lang="es-ES" dirty="0"/>
                        <a:t> (%)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893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43.85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255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3.47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25.08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687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33.97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22.63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838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21.75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488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556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17.71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~21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961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10.11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~21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677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8.76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~21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235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8.94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~21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26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702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68.48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~21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529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907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843</Words>
  <Application>Microsoft Office PowerPoint</Application>
  <PresentationFormat>Widescreen</PresentationFormat>
  <Paragraphs>342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Applying random forest </vt:lpstr>
      <vt:lpstr>Random forest – Variable importance</vt:lpstr>
      <vt:lpstr>PowerPoint Presentation</vt:lpstr>
      <vt:lpstr>RF results</vt:lpstr>
      <vt:lpstr>Treatment effect on gene expression</vt:lpstr>
      <vt:lpstr>Season effect on gene expression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Alonso Serrano</dc:creator>
  <cp:lastModifiedBy>Alonso Serrano</cp:lastModifiedBy>
  <cp:revision>36</cp:revision>
  <dcterms:created xsi:type="dcterms:W3CDTF">2019-11-14T10:04:53Z</dcterms:created>
  <dcterms:modified xsi:type="dcterms:W3CDTF">2019-12-02T11:21:45Z</dcterms:modified>
</cp:coreProperties>
</file>