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3"/>
  </p:handoutMasterIdLst>
  <p:sldIdLst>
    <p:sldId id="256" r:id="rId2"/>
    <p:sldId id="283" r:id="rId3"/>
    <p:sldId id="277" r:id="rId4"/>
    <p:sldId id="302" r:id="rId5"/>
    <p:sldId id="303" r:id="rId6"/>
    <p:sldId id="304" r:id="rId7"/>
    <p:sldId id="260" r:id="rId8"/>
    <p:sldId id="276" r:id="rId9"/>
    <p:sldId id="274" r:id="rId10"/>
    <p:sldId id="275" r:id="rId11"/>
    <p:sldId id="323" r:id="rId12"/>
    <p:sldId id="324" r:id="rId13"/>
    <p:sldId id="278" r:id="rId14"/>
    <p:sldId id="279" r:id="rId15"/>
    <p:sldId id="280" r:id="rId16"/>
    <p:sldId id="281" r:id="rId17"/>
    <p:sldId id="282" r:id="rId18"/>
    <p:sldId id="284" r:id="rId19"/>
    <p:sldId id="305" r:id="rId20"/>
    <p:sldId id="300" r:id="rId21"/>
    <p:sldId id="301" r:id="rId22"/>
    <p:sldId id="294" r:id="rId23"/>
    <p:sldId id="261" r:id="rId24"/>
    <p:sldId id="308" r:id="rId25"/>
    <p:sldId id="314" r:id="rId26"/>
    <p:sldId id="312" r:id="rId27"/>
    <p:sldId id="313" r:id="rId28"/>
    <p:sldId id="327" r:id="rId29"/>
    <p:sldId id="295" r:id="rId30"/>
    <p:sldId id="319" r:id="rId31"/>
    <p:sldId id="322" r:id="rId32"/>
    <p:sldId id="257" r:id="rId33"/>
    <p:sldId id="309" r:id="rId34"/>
    <p:sldId id="259" r:id="rId35"/>
    <p:sldId id="311" r:id="rId36"/>
    <p:sldId id="258" r:id="rId37"/>
    <p:sldId id="310" r:id="rId38"/>
    <p:sldId id="262" r:id="rId39"/>
    <p:sldId id="264" r:id="rId40"/>
    <p:sldId id="285" r:id="rId41"/>
    <p:sldId id="271" r:id="rId42"/>
    <p:sldId id="263" r:id="rId43"/>
    <p:sldId id="265" r:id="rId44"/>
    <p:sldId id="326" r:id="rId45"/>
    <p:sldId id="290" r:id="rId46"/>
    <p:sldId id="291" r:id="rId47"/>
    <p:sldId id="292" r:id="rId48"/>
    <p:sldId id="272" r:id="rId49"/>
    <p:sldId id="266" r:id="rId50"/>
    <p:sldId id="267" r:id="rId51"/>
    <p:sldId id="286" r:id="rId52"/>
    <p:sldId id="307" r:id="rId53"/>
    <p:sldId id="268" r:id="rId54"/>
    <p:sldId id="273" r:id="rId55"/>
    <p:sldId id="315" r:id="rId56"/>
    <p:sldId id="269" r:id="rId57"/>
    <p:sldId id="270" r:id="rId58"/>
    <p:sldId id="317" r:id="rId59"/>
    <p:sldId id="318" r:id="rId60"/>
    <p:sldId id="306" r:id="rId61"/>
    <p:sldId id="293" r:id="rId62"/>
    <p:sldId id="320" r:id="rId63"/>
    <p:sldId id="287" r:id="rId64"/>
    <p:sldId id="288" r:id="rId65"/>
    <p:sldId id="316" r:id="rId66"/>
    <p:sldId id="289" r:id="rId67"/>
    <p:sldId id="296" r:id="rId68"/>
    <p:sldId id="297" r:id="rId69"/>
    <p:sldId id="321" r:id="rId70"/>
    <p:sldId id="325" r:id="rId71"/>
    <p:sldId id="328" r:id="rId72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N-body MD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8</c:v>
                </c:pt>
                <c:pt idx="1">
                  <c:v>17.100000000000001</c:v>
                </c:pt>
                <c:pt idx="2">
                  <c:v>32.5</c:v>
                </c:pt>
                <c:pt idx="3">
                  <c:v>54</c:v>
                </c:pt>
                <c:pt idx="4">
                  <c:v>98.7</c:v>
                </c:pt>
                <c:pt idx="5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D3-4A9E-ADE7-5810F7561EF9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KNL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3.8</c:v>
                </c:pt>
                <c:pt idx="1">
                  <c:v>7.3</c:v>
                </c:pt>
                <c:pt idx="2">
                  <c:v>14.5</c:v>
                </c:pt>
                <c:pt idx="3">
                  <c:v>28.9</c:v>
                </c:pt>
                <c:pt idx="4">
                  <c:v>57.4</c:v>
                </c:pt>
                <c:pt idx="6">
                  <c:v>113.5</c:v>
                </c:pt>
                <c:pt idx="7">
                  <c:v>235.9</c:v>
                </c:pt>
                <c:pt idx="8">
                  <c:v>326.39999999999998</c:v>
                </c:pt>
                <c:pt idx="9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3-4A9E-ADE7-5810F7561E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0409375"/>
        <c:axId val="370401887"/>
      </c:barChart>
      <c:catAx>
        <c:axId val="370409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Nr. Threads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401887"/>
        <c:crosses val="autoZero"/>
        <c:auto val="1"/>
        <c:lblAlgn val="ctr"/>
        <c:lblOffset val="100"/>
        <c:noMultiLvlLbl val="0"/>
      </c:catAx>
      <c:valAx>
        <c:axId val="3704018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GFLOPS/s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7040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GROMACS-KNL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Sheet1!$B$27:$B$28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Sheet1!$C$27:$C$28</c:f>
              <c:numCache>
                <c:formatCode>General</c:formatCode>
                <c:ptCount val="2"/>
                <c:pt idx="0">
                  <c:v>7.41</c:v>
                </c:pt>
                <c:pt idx="1">
                  <c:v>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5-41E9-B7BC-66A59B0CD6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3426576"/>
        <c:axId val="903422416"/>
      </c:barChart>
      <c:catAx>
        <c:axId val="90342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2416"/>
        <c:crosses val="autoZero"/>
        <c:auto val="1"/>
        <c:lblAlgn val="ctr"/>
        <c:lblOffset val="100"/>
        <c:noMultiLvlLbl val="0"/>
      </c:catAx>
      <c:valAx>
        <c:axId val="90342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GROMACS-GPU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Broadwell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Sheet1!$B$23:$B$25</c:f>
              <c:strCache>
                <c:ptCount val="3"/>
                <c:pt idx="0">
                  <c:v>MPI (n2,c14)</c:v>
                </c:pt>
                <c:pt idx="1">
                  <c:v>MPI (n4,c7)</c:v>
                </c:pt>
                <c:pt idx="2">
                  <c:v>MPI (n6,c4)</c:v>
                </c:pt>
              </c:strCache>
            </c:strRef>
          </c:cat>
          <c:val>
            <c:numRef>
              <c:f>Sheet1!$C$23:$C$25</c:f>
              <c:numCache>
                <c:formatCode>General</c:formatCode>
                <c:ptCount val="3"/>
                <c:pt idx="0">
                  <c:v>17.47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6-4DE4-BAE5-9980FDC86804}"/>
            </c:ext>
          </c:extLst>
        </c:ser>
        <c:ser>
          <c:idx val="1"/>
          <c:order val="1"/>
          <c:tx>
            <c:v>Skylake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Sheet1!$B$23:$B$25</c:f>
              <c:strCache>
                <c:ptCount val="3"/>
                <c:pt idx="0">
                  <c:v>MPI (n2,c14)</c:v>
                </c:pt>
                <c:pt idx="1">
                  <c:v>MPI (n4,c7)</c:v>
                </c:pt>
                <c:pt idx="2">
                  <c:v>MPI (n6,c4)</c:v>
                </c:pt>
              </c:strCache>
            </c:strRef>
          </c:cat>
          <c:val>
            <c:numRef>
              <c:f>Sheet1!$D$23:$D$25</c:f>
              <c:numCache>
                <c:formatCode>General</c:formatCode>
                <c:ptCount val="3"/>
                <c:pt idx="0">
                  <c:v>27.46</c:v>
                </c:pt>
                <c:pt idx="1">
                  <c:v>28.63</c:v>
                </c:pt>
                <c:pt idx="2">
                  <c:v>28.53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6-4DE4-BAE5-9980FDC868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9386688"/>
        <c:axId val="1149393344"/>
      </c:barChart>
      <c:catAx>
        <c:axId val="114938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93344"/>
        <c:crosses val="autoZero"/>
        <c:auto val="1"/>
        <c:lblAlgn val="ctr"/>
        <c:lblOffset val="100"/>
        <c:noMultiLvlLbl val="0"/>
      </c:catAx>
      <c:valAx>
        <c:axId val="114939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8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LAMMPS - OpenMM - CHARMM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Sheet1!$A$31:$A$33</c:f>
              <c:strCache>
                <c:ptCount val="3"/>
                <c:pt idx="0">
                  <c:v>LAMMPS (n28)</c:v>
                </c:pt>
                <c:pt idx="1">
                  <c:v>OpenMM (2GPU)</c:v>
                </c:pt>
                <c:pt idx="2">
                  <c:v>CHARMM/DOMDEC (2GPU)</c:v>
                </c:pt>
              </c:strCache>
            </c:strRef>
          </c:cat>
          <c:val>
            <c:numRef>
              <c:f>Sheet1!$B$31:$B$33</c:f>
              <c:numCache>
                <c:formatCode>General</c:formatCode>
                <c:ptCount val="3"/>
                <c:pt idx="0">
                  <c:v>0.91</c:v>
                </c:pt>
                <c:pt idx="1">
                  <c:v>2.31</c:v>
                </c:pt>
                <c:pt idx="2">
                  <c:v>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A-44EE-9321-F2C5F68FA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4506816"/>
        <c:axId val="1394499744"/>
      </c:barChart>
      <c:catAx>
        <c:axId val="139450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499744"/>
        <c:crosses val="autoZero"/>
        <c:auto val="1"/>
        <c:lblAlgn val="ctr"/>
        <c:lblOffset val="100"/>
        <c:noMultiLvlLbl val="0"/>
      </c:catAx>
      <c:valAx>
        <c:axId val="13944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50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Usage</a:t>
            </a:r>
            <a:r>
              <a:rPr lang="en-US" sz="1600" baseline="0" dirty="0"/>
              <a:t> of HPC2N </a:t>
            </a:r>
            <a:r>
              <a:rPr lang="en-US" sz="1600" baseline="0" dirty="0" smtClean="0"/>
              <a:t>Clusters (Large Projects)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9-4924-AD1A-D26923110A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9-4924-AD1A-D26923110A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79-4924-AD1A-D26923110A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79-4924-AD1A-D26923110A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79-4924-AD1A-D26923110A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79-4924-AD1A-D26923110A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79-4924-AD1A-D26923110A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79-4924-AD1A-D26923110A1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79-4924-AD1A-D26923110A1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79-4924-AD1A-D26923110A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KTH</c:v>
                </c:pt>
                <c:pt idx="1">
                  <c:v>SU</c:v>
                </c:pt>
                <c:pt idx="2">
                  <c:v>LiU</c:v>
                </c:pt>
                <c:pt idx="3">
                  <c:v>UU</c:v>
                </c:pt>
                <c:pt idx="4">
                  <c:v>LTU</c:v>
                </c:pt>
                <c:pt idx="5">
                  <c:v>NORDITA</c:v>
                </c:pt>
                <c:pt idx="6">
                  <c:v>IRF</c:v>
                </c:pt>
                <c:pt idx="7">
                  <c:v>CTH</c:v>
                </c:pt>
                <c:pt idx="8">
                  <c:v>LuU</c:v>
                </c:pt>
                <c:pt idx="9">
                  <c:v>UmU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2850</c:v>
                </c:pt>
                <c:pt idx="1">
                  <c:v>2090</c:v>
                </c:pt>
                <c:pt idx="2">
                  <c:v>1150</c:v>
                </c:pt>
                <c:pt idx="3">
                  <c:v>5010</c:v>
                </c:pt>
                <c:pt idx="4">
                  <c:v>350</c:v>
                </c:pt>
                <c:pt idx="5">
                  <c:v>300</c:v>
                </c:pt>
                <c:pt idx="6">
                  <c:v>350</c:v>
                </c:pt>
                <c:pt idx="7">
                  <c:v>300</c:v>
                </c:pt>
                <c:pt idx="8">
                  <c:v>950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379-4924-AD1A-D26923110A1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Software on Kebnekaise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764777953862193E-2"/>
          <c:y val="0.18032277880158598"/>
          <c:w val="0.84409039491770588"/>
          <c:h val="0.6948829694160569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E6-4004-B8D0-35B4C8B027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DE6-4004-B8D0-35B4C8B027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DE6-4004-B8D0-35B4C8B027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DE6-4004-B8D0-35B4C8B027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DE6-4004-B8D0-35B4C8B027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DE6-4004-B8D0-35B4C8B027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DE6-4004-B8D0-35B4C8B027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DE6-4004-B8D0-35B4C8B0272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DE6-4004-B8D0-35B4C8B0272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DE6-4004-B8D0-35B4C8B0272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DE6-4004-B8D0-35B4C8B027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'[Coreh-HPC2N.xlsx]Blad1'!$A$2:$A$12</c:f>
              <c:strCache>
                <c:ptCount val="11"/>
                <c:pt idx="0">
                  <c:v>VASP</c:v>
                </c:pt>
                <c:pt idx="1">
                  <c:v>GROMACS</c:v>
                </c:pt>
                <c:pt idx="2">
                  <c:v>LAMMPS</c:v>
                </c:pt>
                <c:pt idx="3">
                  <c:v>GAUSSIAN</c:v>
                </c:pt>
                <c:pt idx="4">
                  <c:v>GPAW</c:v>
                </c:pt>
                <c:pt idx="5">
                  <c:v>R</c:v>
                </c:pt>
                <c:pt idx="6">
                  <c:v>NWChem</c:v>
                </c:pt>
                <c:pt idx="7">
                  <c:v>MATLAB</c:v>
                </c:pt>
                <c:pt idx="8">
                  <c:v>AMBER</c:v>
                </c:pt>
                <c:pt idx="9">
                  <c:v>OpenFOAM</c:v>
                </c:pt>
                <c:pt idx="10">
                  <c:v>Wannier90</c:v>
                </c:pt>
              </c:strCache>
            </c:strRef>
          </c:cat>
          <c:val>
            <c:numRef>
              <c:f>'[Coreh-HPC2N.xlsx]Blad1'!$B$2:$B$12</c:f>
              <c:numCache>
                <c:formatCode>General</c:formatCode>
                <c:ptCount val="11"/>
                <c:pt idx="0">
                  <c:v>182958</c:v>
                </c:pt>
                <c:pt idx="1">
                  <c:v>156163</c:v>
                </c:pt>
                <c:pt idx="2">
                  <c:v>20578</c:v>
                </c:pt>
                <c:pt idx="3">
                  <c:v>11977</c:v>
                </c:pt>
                <c:pt idx="4">
                  <c:v>6754</c:v>
                </c:pt>
                <c:pt idx="5">
                  <c:v>3172</c:v>
                </c:pt>
                <c:pt idx="6">
                  <c:v>1629</c:v>
                </c:pt>
                <c:pt idx="7">
                  <c:v>901</c:v>
                </c:pt>
                <c:pt idx="8">
                  <c:v>7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DE6-4004-B8D0-35B4C8B027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Software on Abisko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26-48DE-AB43-A4C429D3D0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26-48DE-AB43-A4C429D3D0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26-48DE-AB43-A4C429D3D0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26-48DE-AB43-A4C429D3D0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26-48DE-AB43-A4C429D3D06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26-48DE-AB43-A4C429D3D06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626-48DE-AB43-A4C429D3D06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626-48DE-AB43-A4C429D3D06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626-48DE-AB43-A4C429D3D0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Blad1!$A$15:$A$23</c:f>
              <c:strCache>
                <c:ptCount val="9"/>
                <c:pt idx="0">
                  <c:v>Singularity</c:v>
                </c:pt>
                <c:pt idx="1">
                  <c:v>GROMACS</c:v>
                </c:pt>
                <c:pt idx="2">
                  <c:v>VASP</c:v>
                </c:pt>
                <c:pt idx="3">
                  <c:v>GAUSSIAN</c:v>
                </c:pt>
                <c:pt idx="4">
                  <c:v>SIESTA</c:v>
                </c:pt>
                <c:pt idx="5">
                  <c:v>AMBER</c:v>
                </c:pt>
                <c:pt idx="6">
                  <c:v>WRF</c:v>
                </c:pt>
                <c:pt idx="7">
                  <c:v>MATLAB</c:v>
                </c:pt>
                <c:pt idx="8">
                  <c:v>NWChem</c:v>
                </c:pt>
              </c:strCache>
            </c:strRef>
          </c:cat>
          <c:val>
            <c:numRef>
              <c:f>Blad1!$B$15:$B$23</c:f>
              <c:numCache>
                <c:formatCode>General</c:formatCode>
                <c:ptCount val="9"/>
                <c:pt idx="0">
                  <c:v>332496</c:v>
                </c:pt>
                <c:pt idx="1">
                  <c:v>147715</c:v>
                </c:pt>
                <c:pt idx="2">
                  <c:v>97026</c:v>
                </c:pt>
                <c:pt idx="3">
                  <c:v>56172</c:v>
                </c:pt>
                <c:pt idx="4">
                  <c:v>25262</c:v>
                </c:pt>
                <c:pt idx="5">
                  <c:v>4702</c:v>
                </c:pt>
                <c:pt idx="6">
                  <c:v>351</c:v>
                </c:pt>
                <c:pt idx="7">
                  <c:v>84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626-48DE-AB43-A4C429D3D0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Sheet1!$B$2:$B$4</c:f>
              <c:strCache>
                <c:ptCount val="3"/>
                <c:pt idx="0">
                  <c:v>PMEMD (n28)</c:v>
                </c:pt>
                <c:pt idx="1">
                  <c:v>KNL (n68)</c:v>
                </c:pt>
                <c:pt idx="2">
                  <c:v>SANDER (n28)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1.75</c:v>
                </c:pt>
                <c:pt idx="1">
                  <c:v>0.71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C-4F37-9F58-8E602F3BEB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70016"/>
        <c:axId val="1323568768"/>
      </c:barChart>
      <c:catAx>
        <c:axId val="13235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8768"/>
        <c:crosses val="autoZero"/>
        <c:auto val="1"/>
        <c:lblAlgn val="ctr"/>
        <c:lblOffset val="100"/>
        <c:noMultiLvlLbl val="0"/>
      </c:catAx>
      <c:valAx>
        <c:axId val="13235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AMBER-GPU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n1,1GPU</c:v>
                </c:pt>
                <c:pt idx="1">
                  <c:v>n2,2GPU</c:v>
                </c:pt>
                <c:pt idx="2">
                  <c:v>n4,2GPU</c:v>
                </c:pt>
                <c:pt idx="3">
                  <c:v>N2,n8,2GPU</c:v>
                </c:pt>
              </c:strCache>
            </c:strRef>
          </c:cat>
          <c:val>
            <c:numRef>
              <c:f>Sheet1!$C$6:$C$9</c:f>
              <c:numCache>
                <c:formatCode>General</c:formatCode>
                <c:ptCount val="4"/>
                <c:pt idx="0">
                  <c:v>4.5599999999999996</c:v>
                </c:pt>
                <c:pt idx="1">
                  <c:v>6.34</c:v>
                </c:pt>
                <c:pt idx="2">
                  <c:v>8.5500000000000007</c:v>
                </c:pt>
                <c:pt idx="3">
                  <c:v>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8-4375-A280-E2057D6B8D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2052192"/>
        <c:axId val="1242050944"/>
      </c:barChart>
      <c:catAx>
        <c:axId val="12420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0944"/>
        <c:crosses val="autoZero"/>
        <c:auto val="1"/>
        <c:lblAlgn val="ctr"/>
        <c:lblOffset val="100"/>
        <c:noMultiLvlLbl val="0"/>
      </c:catAx>
      <c:valAx>
        <c:axId val="12420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Sheet1!$B$12:$B$14</c:f>
              <c:strCache>
                <c:ptCount val="3"/>
                <c:pt idx="0">
                  <c:v>SMP (p28)</c:v>
                </c:pt>
                <c:pt idx="1">
                  <c:v>MPI (n1,p28)</c:v>
                </c:pt>
                <c:pt idx="2">
                  <c:v>MPI (n2,p14)</c:v>
                </c:pt>
              </c:strCache>
            </c:strRef>
          </c:cat>
          <c:val>
            <c:numRef>
              <c:f>Sheet1!$C$12:$C$14</c:f>
              <c:numCache>
                <c:formatCode>General</c:formatCode>
                <c:ptCount val="3"/>
                <c:pt idx="0">
                  <c:v>1.91</c:v>
                </c:pt>
                <c:pt idx="1">
                  <c:v>2.14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3-47D7-A630-E63B555F64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9241648"/>
        <c:axId val="1159242064"/>
      </c:barChart>
      <c:catAx>
        <c:axId val="115924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2064"/>
        <c:crosses val="autoZero"/>
        <c:auto val="1"/>
        <c:lblAlgn val="ctr"/>
        <c:lblOffset val="100"/>
        <c:noMultiLvlLbl val="0"/>
      </c:catAx>
      <c:valAx>
        <c:axId val="115924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NAMD-GPU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Sheet1!$B$16:$B$17</c:f>
              <c:strCache>
                <c:ptCount val="2"/>
                <c:pt idx="0">
                  <c:v>Broadwell (p28,2GPU)</c:v>
                </c:pt>
                <c:pt idx="1">
                  <c:v>Skylake (p28,2GPU) </c:v>
                </c:pt>
              </c:strCache>
            </c:strRef>
          </c:cat>
          <c:val>
            <c:numRef>
              <c:f>Sheet1!$C$16:$C$17</c:f>
              <c:numCache>
                <c:formatCode>General</c:formatCode>
                <c:ptCount val="2"/>
                <c:pt idx="0">
                  <c:v>7.56</c:v>
                </c:pt>
                <c:pt idx="1">
                  <c:v>12.62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57-4DA0-B50A-EA40069AD2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65024"/>
        <c:axId val="1323566272"/>
      </c:barChart>
      <c:catAx>
        <c:axId val="132356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6272"/>
        <c:crosses val="autoZero"/>
        <c:auto val="1"/>
        <c:lblAlgn val="ctr"/>
        <c:lblOffset val="100"/>
        <c:noMultiLvlLbl val="0"/>
      </c:catAx>
      <c:valAx>
        <c:axId val="132356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Broadwell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Sheet1!$C$20:$C$21</c:f>
              <c:numCache>
                <c:formatCode>General</c:formatCode>
                <c:ptCount val="2"/>
                <c:pt idx="0">
                  <c:v>4.95</c:v>
                </c:pt>
                <c:pt idx="1">
                  <c:v>5.08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F-435E-8F2D-95E2A1062EEC}"/>
            </c:ext>
          </c:extLst>
        </c:ser>
        <c:ser>
          <c:idx val="1"/>
          <c:order val="1"/>
          <c:tx>
            <c:v>Skylake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Sheet1!$D$20:$D$21</c:f>
              <c:numCache>
                <c:formatCode>General</c:formatCode>
                <c:ptCount val="2"/>
                <c:pt idx="0">
                  <c:v>7.19</c:v>
                </c:pt>
                <c:pt idx="1">
                  <c:v>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6F-435E-8F2D-95E2A1062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9383360"/>
        <c:axId val="1149394176"/>
      </c:barChart>
      <c:catAx>
        <c:axId val="114938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94176"/>
        <c:crosses val="autoZero"/>
        <c:auto val="1"/>
        <c:lblAlgn val="ctr"/>
        <c:lblOffset val="100"/>
        <c:noMultiLvlLbl val="0"/>
      </c:catAx>
      <c:valAx>
        <c:axId val="114939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76C5A26-4CDE-4C8E-B3BE-D4C3A9B3432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2CE72929-0038-43B0-B071-795C2CA94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7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6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7AA09-BB71-4CAF-A14A-0AE3138BCF2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appliedpredictivemodeling.com/blog/2018/1/17/parallel-process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mm-gui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pc2n.umu.se/events/courses/md-course-spring-2019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62964"/>
          </a:xfrm>
        </p:spPr>
        <p:txBody>
          <a:bodyPr/>
          <a:lstStyle/>
          <a:p>
            <a:r>
              <a:rPr lang="en-US" dirty="0" smtClean="0"/>
              <a:t>Applications’ usage in HPC2N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Ojeda, B. </a:t>
            </a:r>
            <a:r>
              <a:rPr lang="en-US" dirty="0"/>
              <a:t>B. </a:t>
            </a:r>
            <a:r>
              <a:rPr lang="en-US" dirty="0" err="1"/>
              <a:t>Bryds</a:t>
            </a:r>
            <a:r>
              <a:rPr lang="sv-SE" dirty="0"/>
              <a:t>ö, J. Eriksson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8" descr="Image result for umea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81" y="398464"/>
            <a:ext cx="1165475" cy="1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98463"/>
            <a:ext cx="25241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NIC_logo_autocr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67675"/>
            <a:ext cx="1333764" cy="3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371" y="1690688"/>
            <a:ext cx="104553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#export OMP_PROC_BIND=spread, close, etc.</a:t>
            </a:r>
            <a:endParaRPr lang="en-US" sz="2400" dirty="0"/>
          </a:p>
          <a:p>
            <a:r>
              <a:rPr lang="en-US" sz="2400" dirty="0" smtClean="0"/>
              <a:t>#export OMP_PLACES=threads, cores, etc.</a:t>
            </a:r>
            <a:endParaRPr lang="en-US" sz="2400" dirty="0"/>
          </a:p>
          <a:p>
            <a:r>
              <a:rPr lang="en-US" sz="2400" dirty="0"/>
              <a:t>export OMP_NUM_THREADS=4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srun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-n 16 -c 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en-US" sz="2400" dirty="0">
                <a:solidFill>
                  <a:srgbClr val="FF0000"/>
                </a:solidFill>
              </a:rPr>
              <a:t>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smtClean="0">
                <a:solidFill>
                  <a:srgbClr val="FF0000"/>
                </a:solidFill>
              </a:rPr>
              <a:t>./</a:t>
            </a:r>
            <a:r>
              <a:rPr lang="en-US" sz="2400" dirty="0" err="1" smtClean="0">
                <a:solidFill>
                  <a:srgbClr val="FF0000"/>
                </a:solidFill>
              </a:rPr>
              <a:t>xthi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Hello </a:t>
            </a:r>
            <a:r>
              <a:rPr lang="en-US" sz="2400" dirty="0"/>
              <a:t>from rank 0, thread 0, on b-cn1209.hpc2n.umu.se. (core affinity = 0)</a:t>
            </a:r>
          </a:p>
          <a:p>
            <a:r>
              <a:rPr lang="en-US" sz="2400" dirty="0"/>
              <a:t>Hello from rank 0, thread 1, on b-cn1209.hpc2n.umu.se. (core affinity = 68)</a:t>
            </a:r>
          </a:p>
          <a:p>
            <a:r>
              <a:rPr lang="en-US" sz="2400" dirty="0"/>
              <a:t>Hello from rank 0, thread 2, on b-cn1209.hpc2n.umu.se. (core affinity = 136)</a:t>
            </a:r>
          </a:p>
          <a:p>
            <a:r>
              <a:rPr lang="en-US" sz="2400" dirty="0"/>
              <a:t>Hello from rank 0, thread 3, on b-cn1209.hpc2n.umu.se. (core affinity = 204)</a:t>
            </a:r>
          </a:p>
          <a:p>
            <a:r>
              <a:rPr lang="en-US" sz="2400" dirty="0"/>
              <a:t>Hello from rank 1, thread 0, on b-cn1209.hpc2n.umu.se. (core affinity = 1)</a:t>
            </a:r>
          </a:p>
          <a:p>
            <a:r>
              <a:rPr lang="en-US" sz="2400" dirty="0"/>
              <a:t>Hello from rank 1, thread 1, on b-cn1209.hpc2n.umu.se. (core affinity = 69)</a:t>
            </a:r>
          </a:p>
          <a:p>
            <a:r>
              <a:rPr lang="en-US" sz="2400" dirty="0"/>
              <a:t>Hello from rank 1, thread 2, on b-cn1209.hpc2n.umu.se. (core affinity = 137)</a:t>
            </a:r>
          </a:p>
          <a:p>
            <a:r>
              <a:rPr lang="en-US" sz="2400" dirty="0"/>
              <a:t>Hello from rank 1, thread 3, on b-cn1209.hpc2n.umu.se. (core affinity = 205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9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Kebnekaise: Utilization 2018 (per partition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87090" y="434793"/>
            <a:ext cx="11367196" cy="6050503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877125" y="5783268"/>
            <a:ext cx="277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4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 descr="Abisko Utilization 2018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2850" y="636373"/>
            <a:ext cx="10700950" cy="5801497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557404" y="5921291"/>
            <a:ext cx="2796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56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041" y="2619722"/>
            <a:ext cx="6968530" cy="1325563"/>
          </a:xfrm>
        </p:spPr>
        <p:txBody>
          <a:bodyPr/>
          <a:lstStyle/>
          <a:p>
            <a:r>
              <a:rPr lang="en-US" dirty="0" smtClean="0"/>
              <a:t>Tuning your own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54841"/>
            <a:ext cx="10815850" cy="60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68375" y="629920"/>
          <a:ext cx="10612426" cy="553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38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3" y="235471"/>
            <a:ext cx="11532359" cy="64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Profiling Tools at HPC2N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0374"/>
            <a:ext cx="5081693" cy="4389120"/>
          </a:xfrm>
        </p:spPr>
        <p:txBody>
          <a:bodyPr/>
          <a:lstStyle/>
          <a:p>
            <a:r>
              <a:rPr lang="en-US" dirty="0" smtClean="0"/>
              <a:t>Intel </a:t>
            </a:r>
            <a:r>
              <a:rPr lang="en-US" dirty="0" err="1" smtClean="0"/>
              <a:t>Vtune</a:t>
            </a:r>
            <a:r>
              <a:rPr lang="en-US" dirty="0" smtClean="0"/>
              <a:t>, Intel Inspector</a:t>
            </a:r>
          </a:p>
          <a:p>
            <a:r>
              <a:rPr lang="en-US" dirty="0" smtClean="0"/>
              <a:t>SCALASCA, Score-P, Cube</a:t>
            </a:r>
          </a:p>
          <a:p>
            <a:r>
              <a:rPr lang="en-US" dirty="0" err="1" smtClean="0"/>
              <a:t>Extrae</a:t>
            </a:r>
            <a:r>
              <a:rPr lang="en-US" dirty="0" smtClean="0"/>
              <a:t>/</a:t>
            </a:r>
            <a:r>
              <a:rPr lang="en-US" dirty="0" err="1" smtClean="0"/>
              <a:t>Paraver</a:t>
            </a:r>
            <a:endParaRPr lang="en-US" dirty="0" smtClean="0"/>
          </a:p>
          <a:p>
            <a:r>
              <a:rPr lang="en-US" dirty="0" err="1" smtClean="0"/>
              <a:t>Allinea</a:t>
            </a:r>
            <a:r>
              <a:rPr lang="en-US" dirty="0" smtClean="0"/>
              <a:t> DDT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95" y="1322092"/>
            <a:ext cx="5546645" cy="2945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01708"/>
            <a:ext cx="4380192" cy="1473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7280" y="6109547"/>
            <a:ext cx="549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Eriksson, P. Ojeda, T. </a:t>
            </a:r>
            <a:r>
              <a:rPr lang="en-US" dirty="0" err="1" smtClean="0"/>
              <a:t>Ponweiser</a:t>
            </a:r>
            <a:r>
              <a:rPr lang="en-US" dirty="0" smtClean="0"/>
              <a:t>, T. </a:t>
            </a:r>
            <a:r>
              <a:rPr lang="en-US" dirty="0" err="1" smtClean="0"/>
              <a:t>Steinreicher</a:t>
            </a:r>
            <a:r>
              <a:rPr lang="en-US" dirty="0"/>
              <a:t> </a:t>
            </a:r>
            <a:r>
              <a:rPr lang="en-US" dirty="0" smtClean="0"/>
              <a:t>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582" y="2761861"/>
            <a:ext cx="5217488" cy="1261480"/>
          </a:xfrm>
        </p:spPr>
        <p:txBody>
          <a:bodyPr/>
          <a:lstStyle/>
          <a:p>
            <a:r>
              <a:rPr lang="en-US" dirty="0" smtClean="0"/>
              <a:t>Applications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927518"/>
              </p:ext>
            </p:extLst>
          </p:nvPr>
        </p:nvGraphicFramePr>
        <p:xfrm>
          <a:off x="1831469" y="242886"/>
          <a:ext cx="8448676" cy="637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1622" y="6461223"/>
            <a:ext cx="484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dirty="0" smtClean="0"/>
              <a:t>1000 core-hour/month. Source: www.snic.se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6050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HPC?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8686" y="2431351"/>
            <a:ext cx="10723241" cy="4062650"/>
            <a:chOff x="899523" y="1683205"/>
            <a:chExt cx="10723241" cy="4062650"/>
          </a:xfrm>
        </p:grpSpPr>
        <p:sp>
          <p:nvSpPr>
            <p:cNvPr id="4" name="TextBox 3"/>
            <p:cNvSpPr txBox="1"/>
            <p:nvPr/>
          </p:nvSpPr>
          <p:spPr>
            <a:xfrm>
              <a:off x="899523" y="1690688"/>
              <a:ext cx="4403359" cy="224676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 do j=1,N</a:t>
              </a:r>
            </a:p>
            <a:p>
              <a:r>
                <a:rPr lang="pt-BR" sz="2000" dirty="0" smtClean="0"/>
                <a:t>         do i=1,N</a:t>
              </a:r>
            </a:p>
            <a:p>
              <a:r>
                <a:rPr lang="pt-BR" sz="2000" dirty="0" smtClean="0"/>
                <a:t>            do k=1,N</a:t>
              </a:r>
            </a:p>
            <a:p>
              <a:r>
                <a:rPr lang="pt-BR" sz="2000" dirty="0" smtClean="0"/>
                <a:t>                p(i,j) = p(i,j) + v1(i,k)* v2(k,j)</a:t>
              </a:r>
            </a:p>
            <a:p>
              <a:r>
                <a:rPr lang="pt-BR" sz="2000" dirty="0" smtClean="0"/>
                <a:t>            enddo</a:t>
              </a:r>
            </a:p>
            <a:p>
              <a:r>
                <a:rPr lang="pt-BR" sz="2000" dirty="0" smtClean="0"/>
                <a:t>         enddo</a:t>
              </a:r>
            </a:p>
            <a:p>
              <a:r>
                <a:rPr lang="pt-BR" sz="2000" dirty="0" smtClean="0"/>
                <a:t> enddo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64204" y="1683205"/>
              <a:ext cx="6258560" cy="34778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!$omp parallel do private(i,j,k) shared(p,v1,v2) collapse(2)</a:t>
              </a:r>
            </a:p>
            <a:p>
              <a:r>
                <a:rPr lang="pt-BR" sz="2000" dirty="0"/>
                <a:t>      do j=1,N</a:t>
              </a:r>
            </a:p>
            <a:p>
              <a:r>
                <a:rPr lang="pt-BR" sz="2000" dirty="0"/>
                <a:t>         do i=1,N</a:t>
              </a:r>
            </a:p>
            <a:p>
              <a:r>
                <a:rPr lang="pt-BR" sz="2000" dirty="0"/>
                <a:t>            </a:t>
              </a:r>
              <a:r>
                <a:rPr lang="pt-BR" sz="2000" dirty="0" smtClean="0"/>
                <a:t>s=0.0d0</a:t>
              </a:r>
            </a:p>
            <a:p>
              <a:r>
                <a:rPr lang="pt-BR" sz="2000" dirty="0" smtClean="0"/>
                <a:t>            do k=1,N</a:t>
              </a:r>
            </a:p>
            <a:p>
              <a:r>
                <a:rPr lang="pt-BR" sz="2000" dirty="0" smtClean="0"/>
                <a:t>                </a:t>
              </a:r>
              <a:r>
                <a:rPr lang="pt-BR" sz="2000" dirty="0"/>
                <a:t>s = s + v1(i,k)* v2(k,j)</a:t>
              </a:r>
            </a:p>
            <a:p>
              <a:r>
                <a:rPr lang="pt-BR" sz="2000" dirty="0"/>
                <a:t>            </a:t>
              </a:r>
              <a:r>
                <a:rPr lang="pt-BR" sz="2000" dirty="0" smtClean="0"/>
                <a:t>enddo</a:t>
              </a:r>
            </a:p>
            <a:p>
              <a:r>
                <a:rPr lang="pt-BR" sz="2000" dirty="0" smtClean="0"/>
                <a:t>            p(i,j</a:t>
              </a:r>
              <a:r>
                <a:rPr lang="pt-BR" sz="2000" dirty="0"/>
                <a:t>) = s</a:t>
              </a:r>
            </a:p>
            <a:p>
              <a:r>
                <a:rPr lang="pt-BR" sz="2000" dirty="0"/>
                <a:t>         enddo</a:t>
              </a:r>
            </a:p>
            <a:p>
              <a:r>
                <a:rPr lang="pt-BR" sz="2000" dirty="0"/>
                <a:t>      enddo</a:t>
              </a:r>
            </a:p>
            <a:p>
              <a:r>
                <a:rPr lang="pt-BR" sz="2000" dirty="0"/>
                <a:t>!$omp end parallel do</a:t>
              </a:r>
              <a:endParaRPr lang="en-US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99523" y="3937457"/>
              <a:ext cx="32283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Heavy loops</a:t>
              </a:r>
            </a:p>
            <a:p>
              <a:r>
                <a:rPr lang="en-US" sz="3200" dirty="0" smtClean="0">
                  <a:solidFill>
                    <a:srgbClr val="FF0000"/>
                  </a:solidFill>
                </a:rPr>
                <a:t>MD, QM, CFD, …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64204" y="5161080"/>
              <a:ext cx="3228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Parallelized loops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88686" y="1584966"/>
            <a:ext cx="835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Scientific codes use loops extensively: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56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0CB3DAB0-DFE8-4985-8B83-0C61073C89AA}"/>
              </a:ext>
            </a:extLst>
          </p:cNvPr>
          <p:cNvGraphicFramePr>
            <a:graphicFrameLocks/>
          </p:cNvGraphicFramePr>
          <p:nvPr/>
        </p:nvGraphicFramePr>
        <p:xfrm>
          <a:off x="1385887" y="0"/>
          <a:ext cx="94202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2372" y="5265683"/>
            <a:ext cx="21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Magnus Johansson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331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F901E4-C87A-442F-B62A-59A3A1DB0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746593"/>
              </p:ext>
            </p:extLst>
          </p:nvPr>
        </p:nvGraphicFramePr>
        <p:xfrm>
          <a:off x="1390650" y="0"/>
          <a:ext cx="9391231" cy="696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78462" y="5265683"/>
            <a:ext cx="21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Magnus Johansson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3100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3" y="0"/>
            <a:ext cx="10515600" cy="1325563"/>
          </a:xfrm>
        </p:spPr>
        <p:txBody>
          <a:bodyPr/>
          <a:lstStyle/>
          <a:p>
            <a:r>
              <a:rPr lang="en-US" dirty="0" smtClean="0"/>
              <a:t>R/</a:t>
            </a:r>
            <a:r>
              <a:rPr lang="en-US" dirty="0" err="1" smtClean="0"/>
              <a:t>Rstudio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45" y="1255225"/>
            <a:ext cx="7705274" cy="4894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334" y="1402876"/>
            <a:ext cx="3616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$ml </a:t>
            </a:r>
            <a:r>
              <a:rPr lang="en-US" dirty="0" err="1"/>
              <a:t>icc</a:t>
            </a:r>
            <a:r>
              <a:rPr lang="en-US" dirty="0"/>
              <a:t>/2017.1.132-GCC-6.3.0-2.27  </a:t>
            </a:r>
            <a:r>
              <a:rPr lang="en-US" dirty="0" err="1"/>
              <a:t>impi</a:t>
            </a:r>
            <a:r>
              <a:rPr lang="en-US" dirty="0"/>
              <a:t>/2017.1.132 </a:t>
            </a:r>
            <a:r>
              <a:rPr lang="en-US" dirty="0" err="1"/>
              <a:t>ifort</a:t>
            </a:r>
            <a:r>
              <a:rPr lang="en-US" dirty="0"/>
              <a:t>/2017.1.132-GCC-6.3.0-2.27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$ml </a:t>
            </a:r>
            <a:r>
              <a:rPr lang="en-US" dirty="0"/>
              <a:t>R/3.3.1 </a:t>
            </a:r>
            <a:endParaRPr lang="en-US" dirty="0" smtClean="0"/>
          </a:p>
          <a:p>
            <a:r>
              <a:rPr lang="en-US" dirty="0" smtClean="0"/>
              <a:t>$</a:t>
            </a:r>
            <a:r>
              <a:rPr lang="en-US" dirty="0" err="1" smtClean="0"/>
              <a:t>rstudio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473" y="3622963"/>
            <a:ext cx="3872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Please use the GUI just for lightweight tasks, otherwise use the batch queues.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Heavy jobs will be cancelled!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serial job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5080" y="6115771"/>
            <a:ext cx="499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618488"/>
            <a:ext cx="5928360" cy="40934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### SNAC project number, enter your own</a:t>
            </a:r>
          </a:p>
          <a:p>
            <a:r>
              <a:rPr lang="en-US" sz="2000" dirty="0"/>
              <a:t>#SBATCH -A SNICXXXX-YY-ZZ </a:t>
            </a:r>
          </a:p>
          <a:p>
            <a:r>
              <a:rPr lang="en-US" sz="2000" dirty="0"/>
              <a:t># Asking for one core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#SBATCH --</a:t>
            </a:r>
            <a:r>
              <a:rPr lang="en-US" sz="2000" dirty="0" smtClean="0"/>
              <a:t>time=00:10:00</a:t>
            </a:r>
          </a:p>
          <a:p>
            <a:endParaRPr lang="en-US" sz="2000" dirty="0"/>
          </a:p>
          <a:p>
            <a:r>
              <a:rPr lang="it-IT" sz="2000" dirty="0"/>
              <a:t>ml icc/2017.1.132-GCC-6.3.0-2.27</a:t>
            </a:r>
          </a:p>
          <a:p>
            <a:r>
              <a:rPr lang="it-IT" sz="2000" dirty="0"/>
              <a:t>ml ifort/2017.1.132-GCC-6.3.0-2.27</a:t>
            </a:r>
          </a:p>
          <a:p>
            <a:r>
              <a:rPr lang="it-IT" sz="2000" dirty="0"/>
              <a:t>ml impi/2017.1.132</a:t>
            </a:r>
          </a:p>
          <a:p>
            <a:r>
              <a:rPr lang="it-IT" sz="2000" dirty="0"/>
              <a:t>ml </a:t>
            </a:r>
            <a:r>
              <a:rPr lang="it-IT" sz="2000" dirty="0" smtClean="0"/>
              <a:t>R/3.3.1</a:t>
            </a:r>
          </a:p>
          <a:p>
            <a:endParaRPr lang="it-IT" sz="2000" dirty="0"/>
          </a:p>
          <a:p>
            <a:r>
              <a:rPr lang="en-US" sz="2000" dirty="0"/>
              <a:t>R --no-save --quiet &lt; </a:t>
            </a:r>
            <a:r>
              <a:rPr lang="en-US" sz="2000" dirty="0" err="1"/>
              <a:t>input.R</a:t>
            </a:r>
            <a:r>
              <a:rPr lang="en-US" sz="2000" dirty="0"/>
              <a:t> &gt; </a:t>
            </a:r>
            <a:r>
              <a:rPr lang="en-US" sz="2000" dirty="0" err="1"/>
              <a:t>Rexample.out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5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50" y="397873"/>
            <a:ext cx="6200163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Rmpi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950" y="5285261"/>
            <a:ext cx="499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information: https</a:t>
            </a:r>
            <a:r>
              <a:rPr lang="en-US" sz="16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950" y="1801368"/>
            <a:ext cx="4757928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library("</a:t>
            </a:r>
            <a:r>
              <a:rPr lang="en-US" sz="2000" dirty="0" err="1"/>
              <a:t>Rmpi</a:t>
            </a:r>
            <a:r>
              <a:rPr lang="en-US" sz="2000" dirty="0"/>
              <a:t>")</a:t>
            </a:r>
          </a:p>
          <a:p>
            <a:r>
              <a:rPr lang="en-US" sz="2000" dirty="0" err="1" smtClean="0"/>
              <a:t>mpi.spawn.Rslaves</a:t>
            </a:r>
            <a:r>
              <a:rPr lang="en-US" sz="2000" dirty="0" smtClean="0"/>
              <a:t>(</a:t>
            </a:r>
            <a:r>
              <a:rPr lang="en-US" sz="2000" dirty="0" err="1" smtClean="0"/>
              <a:t>nslaves</a:t>
            </a:r>
            <a:r>
              <a:rPr lang="en-US" sz="2000" dirty="0" smtClean="0"/>
              <a:t>=5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x </a:t>
            </a:r>
            <a:r>
              <a:rPr lang="en-US" sz="2000" dirty="0"/>
              <a:t>&lt;- c(10,20,30,40,50)</a:t>
            </a:r>
          </a:p>
          <a:p>
            <a:r>
              <a:rPr lang="en-US" sz="2000" dirty="0" err="1"/>
              <a:t>mpi.apply</a:t>
            </a:r>
            <a:r>
              <a:rPr lang="en-US" sz="2000" dirty="0"/>
              <a:t>(</a:t>
            </a:r>
            <a:r>
              <a:rPr lang="en-US" sz="2000" dirty="0" err="1"/>
              <a:t>x,runif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# Close down the MPI processes and quit R</a:t>
            </a:r>
          </a:p>
          <a:p>
            <a:r>
              <a:rPr lang="en-US" sz="2000" dirty="0" err="1"/>
              <a:t>mpi.close.Rslaves</a:t>
            </a:r>
            <a:r>
              <a:rPr lang="en-US" sz="2000" dirty="0"/>
              <a:t>()</a:t>
            </a:r>
          </a:p>
          <a:p>
            <a:r>
              <a:rPr lang="en-US" sz="2000" dirty="0" err="1"/>
              <a:t>mpi.finalize</a:t>
            </a:r>
            <a:r>
              <a:rPr lang="en-US" sz="2000" dirty="0"/>
              <a:t>()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1132" y="1801368"/>
            <a:ext cx="5230368" cy="4093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#SBATCH -n 6</a:t>
            </a:r>
          </a:p>
          <a:p>
            <a:endParaRPr lang="en-US" sz="2000" dirty="0"/>
          </a:p>
          <a:p>
            <a:r>
              <a:rPr lang="en-US" sz="2000" dirty="0"/>
              <a:t>export </a:t>
            </a:r>
            <a:r>
              <a:rPr lang="en-US" sz="2000" dirty="0" err="1"/>
              <a:t>OMPI_MCA_mpi_warn_on_fork</a:t>
            </a:r>
            <a:r>
              <a:rPr lang="en-US" sz="2000" dirty="0"/>
              <a:t>=0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R -q --slave -f </a:t>
            </a:r>
            <a:r>
              <a:rPr lang="en-US" sz="2000" dirty="0" err="1">
                <a:solidFill>
                  <a:srgbClr val="FF0000"/>
                </a:solidFill>
              </a:rPr>
              <a:t>Rmpi.R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950" y="1333850"/>
            <a:ext cx="228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Rmpi.R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80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50" y="397873"/>
            <a:ext cx="6200163" cy="1097915"/>
          </a:xfrm>
        </p:spPr>
        <p:txBody>
          <a:bodyPr/>
          <a:lstStyle/>
          <a:p>
            <a:r>
              <a:rPr lang="en-US" dirty="0" smtClean="0"/>
              <a:t>R parallel job (Snow)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2181" y="5486597"/>
            <a:ext cx="49987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Further information: https</a:t>
            </a:r>
            <a:r>
              <a:rPr lang="en-US" sz="17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950" y="1801368"/>
            <a:ext cx="5331232" cy="31700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library(snow)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cl &lt;- </a:t>
            </a:r>
            <a:r>
              <a:rPr lang="en-US" sz="2000" dirty="0" err="1">
                <a:solidFill>
                  <a:srgbClr val="FF0000"/>
                </a:solidFill>
              </a:rPr>
              <a:t>makeMPIcluster</a:t>
            </a:r>
            <a:r>
              <a:rPr lang="en-US" sz="2000" dirty="0">
                <a:solidFill>
                  <a:srgbClr val="FF0000"/>
                </a:solidFill>
              </a:rPr>
              <a:t>(2)</a:t>
            </a:r>
          </a:p>
          <a:p>
            <a:endParaRPr lang="en-US" sz="2000" dirty="0"/>
          </a:p>
          <a:p>
            <a:r>
              <a:rPr lang="en-US" sz="2000" dirty="0"/>
              <a:t>x &lt;- </a:t>
            </a:r>
            <a:r>
              <a:rPr lang="en-US" sz="2000" dirty="0" err="1"/>
              <a:t>rnorm</a:t>
            </a:r>
            <a:r>
              <a:rPr lang="en-US" sz="2000" dirty="0"/>
              <a:t>(9000000)</a:t>
            </a:r>
          </a:p>
          <a:p>
            <a:r>
              <a:rPr lang="en-US" sz="2000" dirty="0"/>
              <a:t>tm &lt;- </a:t>
            </a:r>
            <a:r>
              <a:rPr lang="en-US" sz="2000" dirty="0" err="1"/>
              <a:t>snow.time</a:t>
            </a:r>
            <a:r>
              <a:rPr lang="en-US" sz="2000" dirty="0"/>
              <a:t>(</a:t>
            </a:r>
            <a:r>
              <a:rPr lang="en-US" sz="2000" dirty="0" err="1"/>
              <a:t>clusterCall</a:t>
            </a:r>
            <a:r>
              <a:rPr lang="en-US" sz="2000" dirty="0"/>
              <a:t>(cl, function(x) for (</a:t>
            </a:r>
            <a:r>
              <a:rPr lang="en-US" sz="2000" dirty="0" err="1"/>
              <a:t>i</a:t>
            </a:r>
            <a:r>
              <a:rPr lang="en-US" sz="2000" dirty="0"/>
              <a:t> in 1:100) sum(x), x))</a:t>
            </a:r>
          </a:p>
          <a:p>
            <a:r>
              <a:rPr lang="en-US" sz="2000" dirty="0"/>
              <a:t>print(tm)</a:t>
            </a:r>
          </a:p>
          <a:p>
            <a:endParaRPr lang="en-US" sz="2000" dirty="0"/>
          </a:p>
          <a:p>
            <a:r>
              <a:rPr lang="en-US" sz="2000" dirty="0" err="1">
                <a:solidFill>
                  <a:srgbClr val="FF0000"/>
                </a:solidFill>
              </a:rPr>
              <a:t>stopCluster</a:t>
            </a:r>
            <a:r>
              <a:rPr lang="en-US" sz="2000" dirty="0">
                <a:solidFill>
                  <a:srgbClr val="FF0000"/>
                </a:solidFill>
              </a:rPr>
              <a:t>(cl)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2742" y="1801368"/>
            <a:ext cx="5733455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#SBATCH -A staff</a:t>
            </a:r>
          </a:p>
          <a:p>
            <a:r>
              <a:rPr lang="en-US" dirty="0"/>
              <a:t>#Asking for 10 min.</a:t>
            </a:r>
          </a:p>
          <a:p>
            <a:r>
              <a:rPr lang="en-US" dirty="0"/>
              <a:t>#SBATCH -t 00:10:00</a:t>
            </a:r>
          </a:p>
          <a:p>
            <a:r>
              <a:rPr lang="en-US" dirty="0"/>
              <a:t>#SBATCH -N 1</a:t>
            </a:r>
          </a:p>
          <a:p>
            <a:r>
              <a:rPr lang="en-US" dirty="0">
                <a:solidFill>
                  <a:srgbClr val="FF0000"/>
                </a:solidFill>
              </a:rPr>
              <a:t>#SBATCH -n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/>
          </a:p>
          <a:p>
            <a:endParaRPr lang="en-US" dirty="0"/>
          </a:p>
          <a:p>
            <a:r>
              <a:rPr lang="en-US" dirty="0"/>
              <a:t>ml GCC/6.4.0-2.28 </a:t>
            </a:r>
            <a:r>
              <a:rPr lang="en-US" dirty="0" err="1"/>
              <a:t>OpenMPI</a:t>
            </a:r>
            <a:r>
              <a:rPr lang="en-US" dirty="0"/>
              <a:t>/2.1.2 </a:t>
            </a:r>
          </a:p>
          <a:p>
            <a:r>
              <a:rPr lang="en-US" dirty="0"/>
              <a:t>ml R/3.4.4-X11-20180131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mpirun</a:t>
            </a:r>
            <a:r>
              <a:rPr lang="en-US" dirty="0">
                <a:solidFill>
                  <a:srgbClr val="FF0000"/>
                </a:solidFill>
              </a:rPr>
              <a:t> -np 3 /home/p/</a:t>
            </a:r>
            <a:r>
              <a:rPr lang="en-US" dirty="0" err="1">
                <a:solidFill>
                  <a:srgbClr val="FF0000"/>
                </a:solidFill>
              </a:rPr>
              <a:t>pojedama</a:t>
            </a:r>
            <a:r>
              <a:rPr lang="en-US" dirty="0">
                <a:solidFill>
                  <a:srgbClr val="FF0000"/>
                </a:solidFill>
              </a:rPr>
              <a:t>/R/x86_64-pc-linux-gnu-library/3.4/snow/RMPISNOW -q --slave -f </a:t>
            </a:r>
            <a:r>
              <a:rPr lang="en-US" dirty="0" err="1">
                <a:solidFill>
                  <a:srgbClr val="FF0000"/>
                </a:solidFill>
              </a:rPr>
              <a:t>snow.R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950" y="1333850"/>
            <a:ext cx="228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snow.R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02742" y="1333850"/>
            <a:ext cx="228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job_snow.sh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06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doParallel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5080" y="5964769"/>
            <a:ext cx="499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Further information: https</a:t>
            </a:r>
            <a:r>
              <a:rPr lang="en-US" sz="15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28" y="1801368"/>
            <a:ext cx="4757928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##SBATCH -N 1</a:t>
            </a:r>
          </a:p>
          <a:p>
            <a:r>
              <a:rPr lang="en-US" sz="2000" dirty="0"/>
              <a:t>#SBATCH -n 8</a:t>
            </a:r>
          </a:p>
          <a:p>
            <a:r>
              <a:rPr lang="en-US" sz="2000" dirty="0"/>
              <a:t>##SBATCH --exclusive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/>
              <a:t>R -q --slave -f </a:t>
            </a:r>
            <a:r>
              <a:rPr lang="en-US" sz="2000" dirty="0" err="1"/>
              <a:t>doParallel_ML.R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55080" y="1801368"/>
            <a:ext cx="5230368" cy="34470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library(</a:t>
            </a:r>
            <a:r>
              <a:rPr lang="en-US" sz="2000" dirty="0" err="1" smtClean="0"/>
              <a:t>doParallel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registerDoParallel</a:t>
            </a:r>
            <a:r>
              <a:rPr lang="en-US" sz="2000" dirty="0"/>
              <a:t>(cores=8)</a:t>
            </a:r>
          </a:p>
          <a:p>
            <a:r>
              <a:rPr lang="en-US" sz="2000" dirty="0" err="1"/>
              <a:t>getDoParWorkers</a:t>
            </a:r>
            <a:r>
              <a:rPr lang="en-US" sz="2000" dirty="0"/>
              <a:t>()</a:t>
            </a:r>
          </a:p>
          <a:p>
            <a:endParaRPr lang="en-US" sz="2000" dirty="0"/>
          </a:p>
          <a:p>
            <a:r>
              <a:rPr lang="en-US" sz="2000" dirty="0"/>
              <a:t>library(caret)</a:t>
            </a:r>
          </a:p>
          <a:p>
            <a:r>
              <a:rPr lang="en-US" sz="2000" dirty="0"/>
              <a:t>library(MASS)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klaR</a:t>
            </a:r>
            <a:r>
              <a:rPr lang="en-US" sz="2000" dirty="0"/>
              <a:t>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nnet</a:t>
            </a:r>
            <a:r>
              <a:rPr lang="en-US" sz="2000" dirty="0"/>
              <a:t>)</a:t>
            </a:r>
          </a:p>
          <a:p>
            <a:r>
              <a:rPr lang="en-US" sz="2000" dirty="0"/>
              <a:t>library(e1071)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rpart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5080" y="1280160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doParallel_ML.R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09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doParallel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7402" y="3993356"/>
            <a:ext cx="499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Further information: https</a:t>
            </a:r>
            <a:r>
              <a:rPr lang="en-US" sz="15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28" y="1801368"/>
            <a:ext cx="4757928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##SBATCH -N 1</a:t>
            </a:r>
          </a:p>
          <a:p>
            <a:r>
              <a:rPr lang="en-US" sz="2000" dirty="0"/>
              <a:t>#SBATCH -n 8</a:t>
            </a:r>
          </a:p>
          <a:p>
            <a:r>
              <a:rPr lang="en-US" sz="2000" dirty="0"/>
              <a:t>##SBATCH --exclusive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/>
              <a:t>R -q --slave -f </a:t>
            </a:r>
            <a:r>
              <a:rPr lang="en-US" sz="2000" dirty="0" err="1"/>
              <a:t>doParallel_ML.R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37402" y="1801368"/>
            <a:ext cx="594804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#Serial mode </a:t>
            </a:r>
          </a:p>
          <a:p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en-US" dirty="0"/>
              <a:t>&lt;- </a:t>
            </a:r>
            <a:r>
              <a:rPr lang="en-US" dirty="0" err="1"/>
              <a:t>foreach</a:t>
            </a:r>
            <a:r>
              <a:rPr lang="en-US" dirty="0"/>
              <a:t>(1:runs, .combine = </a:t>
            </a:r>
            <a:r>
              <a:rPr lang="en-US" dirty="0" err="1"/>
              <a:t>rbind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%do% </a:t>
            </a:r>
            <a:r>
              <a:rPr lang="en-US" dirty="0"/>
              <a:t>evaluation</a:t>
            </a:r>
            <a:r>
              <a:rPr lang="en-US" dirty="0" smtClean="0"/>
              <a:t>()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#Parallel mode</a:t>
            </a:r>
            <a:endParaRPr lang="en-US" dirty="0"/>
          </a:p>
          <a:p>
            <a:r>
              <a:rPr lang="en-US" dirty="0" err="1" smtClean="0"/>
              <a:t>pr</a:t>
            </a:r>
            <a:r>
              <a:rPr lang="en-US" dirty="0" smtClean="0"/>
              <a:t> </a:t>
            </a:r>
            <a:r>
              <a:rPr lang="en-US" dirty="0"/>
              <a:t>&lt;- </a:t>
            </a:r>
            <a:r>
              <a:rPr lang="en-US" dirty="0" err="1"/>
              <a:t>foreach</a:t>
            </a:r>
            <a:r>
              <a:rPr lang="en-US" dirty="0"/>
              <a:t>(1:runs, .combine = </a:t>
            </a:r>
            <a:r>
              <a:rPr lang="en-US" dirty="0" err="1"/>
              <a:t>rbind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%</a:t>
            </a:r>
            <a:r>
              <a:rPr lang="en-US" dirty="0" err="1">
                <a:solidFill>
                  <a:srgbClr val="FF0000"/>
                </a:solidFill>
              </a:rPr>
              <a:t>dopar</a:t>
            </a:r>
            <a:r>
              <a:rPr lang="en-US" dirty="0">
                <a:solidFill>
                  <a:srgbClr val="FF0000"/>
                </a:solidFill>
              </a:rPr>
              <a:t>% </a:t>
            </a:r>
            <a:r>
              <a:rPr lang="en-US" dirty="0"/>
              <a:t>evaluation()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5080" y="1280160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doParallel_ML.R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</a:t>
            </a:r>
            <a:r>
              <a:rPr lang="en-US" dirty="0"/>
              <a:t>m</a:t>
            </a:r>
            <a:r>
              <a:rPr lang="en-US" dirty="0" smtClean="0"/>
              <a:t>achine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309150"/>
            <a:ext cx="1007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Example: </a:t>
            </a:r>
            <a:r>
              <a:rPr lang="en-US" dirty="0"/>
              <a:t>Boosted classification model using “</a:t>
            </a:r>
            <a:r>
              <a:rPr lang="en-US" dirty="0" err="1"/>
              <a:t>xgboost</a:t>
            </a:r>
            <a:r>
              <a:rPr lang="en-US" dirty="0"/>
              <a:t>” (7 </a:t>
            </a:r>
            <a:r>
              <a:rPr lang="en-US" dirty="0" err="1"/>
              <a:t>tunning</a:t>
            </a:r>
            <a:r>
              <a:rPr lang="en-US" dirty="0"/>
              <a:t> parameters). Using R package on Kebnekaise (details: </a:t>
            </a:r>
            <a:r>
              <a:rPr lang="en-US" u="sng" dirty="0">
                <a:hlinkClick r:id="rId2"/>
              </a:rPr>
              <a:t>http://appliedpredictivemodeling.com/blog/2018/1/17/parallel-processing</a:t>
            </a:r>
            <a:r>
              <a:rPr lang="en-US" dirty="0"/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9854"/>
            <a:ext cx="4052455" cy="405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3" y="2074431"/>
            <a:ext cx="5888182" cy="44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29" y="175130"/>
            <a:ext cx="10515600" cy="1325563"/>
          </a:xfrm>
        </p:spPr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2628380"/>
            <a:ext cx="6766731" cy="3757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876" y="5611422"/>
            <a:ext cx="228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$ml MATLAB/2016b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529" y="6374991"/>
            <a:ext cx="813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://www.hpc2n.umu.se/resources/software/matlab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44" y="1530927"/>
            <a:ext cx="1081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needs to configure MATLAB the first time one uses it:</a:t>
            </a:r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MATLAB 2016b </a:t>
            </a:r>
            <a:r>
              <a:rPr lang="en-US" dirty="0" smtClean="0"/>
              <a:t>(</a:t>
            </a:r>
            <a:r>
              <a:rPr lang="en-US" dirty="0"/>
              <a:t>https://www.hpc2n.umu.se/resources/software/config-matlab-2016b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MATLAB 2018b </a:t>
            </a:r>
            <a:r>
              <a:rPr lang="en-US" dirty="0" smtClean="0"/>
              <a:t>and later (</a:t>
            </a:r>
            <a:r>
              <a:rPr lang="en-US" dirty="0"/>
              <a:t>https://www.hpc2n.umu.se/resources/software/configure-matlab-2018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2347" y="3373999"/>
            <a:ext cx="3872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Please use the GUI just for lightweight tasks, otherwise use the batch queues.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Heavy jobs will be cancelled!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97" y="1868088"/>
            <a:ext cx="8928026" cy="385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communication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𝑐𝑜𝑚𝑚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15849" y="1710709"/>
            <a:ext cx="228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$ml MATLAB/2018b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Includes improved tools for Machine Learning and Deep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9892" y="6285470"/>
            <a:ext cx="813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://www.hpc2n.umu.se/resources/software/matlab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381715"/>
            <a:ext cx="7110249" cy="49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164" y="1797828"/>
            <a:ext cx="6878780" cy="1381790"/>
          </a:xfrm>
        </p:spPr>
        <p:txBody>
          <a:bodyPr/>
          <a:lstStyle/>
          <a:p>
            <a:r>
              <a:rPr lang="en-US" dirty="0" smtClean="0"/>
              <a:t>Parallel computing tools in MATLAB</a:t>
            </a:r>
            <a:endParaRPr lang="en-US" dirty="0"/>
          </a:p>
        </p:txBody>
      </p:sp>
      <p:pic>
        <p:nvPicPr>
          <p:cNvPr id="1026" name="Picture 2" descr="https://se.mathworks.com/help/parallel-computing/pctworkflow_faster_latest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6" y="0"/>
            <a:ext cx="4178866" cy="69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8436" y="5800678"/>
            <a:ext cx="842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https</a:t>
            </a:r>
            <a:r>
              <a:rPr lang="en-US" dirty="0"/>
              <a:t>://se.mathworks.com/help/parallel-computing/choosing-a-parallel-computing-solution.html</a:t>
            </a:r>
          </a:p>
        </p:txBody>
      </p:sp>
    </p:spTree>
    <p:extLst>
      <p:ext uri="{BB962C8B-B14F-4D97-AF65-F5344CB8AC3E}">
        <p14:creationId xmlns:p14="http://schemas.microsoft.com/office/powerpoint/2010/main" val="1677030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Computing Toolbox (PCT)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</a:t>
            </a:r>
            <a:r>
              <a:rPr lang="en-US" dirty="0" err="1" smtClean="0"/>
              <a:t>Parfor</a:t>
            </a:r>
            <a:r>
              <a:rPr lang="en-US" dirty="0" smtClean="0"/>
              <a:t> loops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Single Program Multiple Data, Labs are used to solve a task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Distributed Computing Server (DCS)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684"/>
            <a:ext cx="4690145" cy="471727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File name: </a:t>
            </a:r>
            <a:r>
              <a:rPr lang="en-US" u="sng" dirty="0" err="1" smtClean="0"/>
              <a:t>funct.m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function </a:t>
            </a:r>
            <a:r>
              <a:rPr lang="en-US" dirty="0"/>
              <a:t>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format long</a:t>
            </a:r>
          </a:p>
          <a:p>
            <a:pPr marL="0" indent="0">
              <a:buNone/>
            </a:pPr>
            <a:r>
              <a:rPr lang="en-US" dirty="0"/>
              <a:t>A1 = rand(10000,10000);</a:t>
            </a:r>
          </a:p>
          <a:p>
            <a:pPr marL="0" indent="0">
              <a:buNone/>
            </a:pPr>
            <a:r>
              <a:rPr lang="en-US" dirty="0"/>
              <a:t>tic;</a:t>
            </a:r>
          </a:p>
          <a:p>
            <a:pPr marL="0" indent="0">
              <a:buNone/>
            </a:pPr>
            <a:r>
              <a:rPr lang="en-US" dirty="0"/>
              <a:t>B1 = </a:t>
            </a:r>
            <a:r>
              <a:rPr lang="en-US" dirty="0" err="1"/>
              <a:t>fft</a:t>
            </a:r>
            <a:r>
              <a:rPr lang="en-US" dirty="0"/>
              <a:t>(A1);</a:t>
            </a:r>
          </a:p>
          <a:p>
            <a:pPr marL="0" indent="0">
              <a:buNone/>
            </a:pPr>
            <a:r>
              <a:rPr lang="en-US" dirty="0"/>
              <a:t>time1 = toc;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filename = '</a:t>
            </a:r>
            <a:r>
              <a:rPr lang="en-US" dirty="0" err="1"/>
              <a:t>log.out</a:t>
            </a:r>
            <a:r>
              <a:rPr lang="en-US" dirty="0"/>
              <a:t>';</a:t>
            </a:r>
          </a:p>
          <a:p>
            <a:pPr marL="0" indent="0">
              <a:buNone/>
            </a:pPr>
            <a:r>
              <a:rPr lang="en-US" dirty="0"/>
              <a:t>mid=</a:t>
            </a:r>
            <a:r>
              <a:rPr lang="en-US" dirty="0" err="1"/>
              <a:t>fopen</a:t>
            </a:r>
            <a:r>
              <a:rPr lang="en-US" dirty="0"/>
              <a:t>(</a:t>
            </a:r>
            <a:r>
              <a:rPr lang="en-US" dirty="0" err="1"/>
              <a:t>filename,'w</a:t>
            </a:r>
            <a:r>
              <a:rPr lang="en-US" dirty="0"/>
              <a:t>');</a:t>
            </a:r>
          </a:p>
          <a:p>
            <a:pPr marL="0" indent="0">
              <a:buNone/>
            </a:pPr>
            <a:r>
              <a:rPr lang="en-US" dirty="0" err="1"/>
              <a:t>fprintf</a:t>
            </a:r>
            <a:r>
              <a:rPr lang="en-US" dirty="0"/>
              <a:t>(</a:t>
            </a:r>
            <a:r>
              <a:rPr lang="en-US" dirty="0" err="1"/>
              <a:t>mid,'Time</a:t>
            </a:r>
            <a:r>
              <a:rPr lang="en-US" dirty="0"/>
              <a:t> = %16.12f\n',time1);</a:t>
            </a:r>
          </a:p>
          <a:p>
            <a:pPr marL="0" indent="0">
              <a:buNone/>
            </a:pPr>
            <a:r>
              <a:rPr lang="en-US" dirty="0" err="1"/>
              <a:t>fclose</a:t>
            </a:r>
            <a:r>
              <a:rPr lang="en-US" dirty="0"/>
              <a:t>(mid);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47127" y="1459684"/>
            <a:ext cx="5506673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#!/bin/bash</a:t>
            </a:r>
          </a:p>
          <a:p>
            <a:r>
              <a:rPr lang="en-US" sz="2200" dirty="0"/>
              <a:t>#SBATCH -A </a:t>
            </a:r>
            <a:r>
              <a:rPr lang="en-US" sz="2200" dirty="0" err="1" smtClean="0"/>
              <a:t>project_ID</a:t>
            </a:r>
            <a:endParaRPr lang="en-US" sz="2200" dirty="0"/>
          </a:p>
          <a:p>
            <a:r>
              <a:rPr lang="en-US" sz="2200" dirty="0"/>
              <a:t>#Asking for 10 min.</a:t>
            </a:r>
          </a:p>
          <a:p>
            <a:r>
              <a:rPr lang="en-US" sz="2200" dirty="0"/>
              <a:t>#SBATCH -t </a:t>
            </a:r>
            <a:r>
              <a:rPr lang="en-US" sz="2200" dirty="0" smtClean="0"/>
              <a:t>00:10:00</a:t>
            </a:r>
            <a:endParaRPr lang="en-US" sz="2200" dirty="0"/>
          </a:p>
          <a:p>
            <a:r>
              <a:rPr lang="en-US" sz="2200" dirty="0"/>
              <a:t>#SBATCH -n 1</a:t>
            </a:r>
          </a:p>
          <a:p>
            <a:r>
              <a:rPr lang="en-US" sz="2200" dirty="0"/>
              <a:t>#SBATCH -p batch</a:t>
            </a:r>
          </a:p>
          <a:p>
            <a:r>
              <a:rPr lang="en-US" sz="2200" dirty="0"/>
              <a:t>#Load modules necessary for running MATLAB</a:t>
            </a:r>
          </a:p>
          <a:p>
            <a:r>
              <a:rPr lang="en-US" sz="2200" dirty="0"/>
              <a:t>ml MATLAB/2016b</a:t>
            </a:r>
          </a:p>
          <a:p>
            <a:endParaRPr lang="en-US" sz="2200" dirty="0"/>
          </a:p>
          <a:p>
            <a:r>
              <a:rPr lang="en-US" sz="2200" dirty="0" err="1">
                <a:solidFill>
                  <a:srgbClr val="FF0000"/>
                </a:solidFill>
              </a:rPr>
              <a:t>srun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matlab</a:t>
            </a:r>
            <a:r>
              <a:rPr lang="en-US" sz="2200" dirty="0">
                <a:solidFill>
                  <a:srgbClr val="FF0000"/>
                </a:solidFill>
              </a:rPr>
              <a:t> -</a:t>
            </a:r>
            <a:r>
              <a:rPr lang="en-US" sz="2200" dirty="0" err="1">
                <a:solidFill>
                  <a:srgbClr val="FF0000"/>
                </a:solidFill>
              </a:rPr>
              <a:t>nodisplay</a:t>
            </a:r>
            <a:r>
              <a:rPr lang="en-US" sz="2200" dirty="0">
                <a:solidFill>
                  <a:srgbClr val="FF0000"/>
                </a:solidFill>
              </a:rPr>
              <a:t> -</a:t>
            </a:r>
            <a:r>
              <a:rPr lang="en-US" sz="2200" dirty="0" err="1">
                <a:solidFill>
                  <a:srgbClr val="FF0000"/>
                </a:solidFill>
              </a:rPr>
              <a:t>singleCompThread</a:t>
            </a:r>
            <a:r>
              <a:rPr lang="en-US" sz="2200" dirty="0">
                <a:solidFill>
                  <a:srgbClr val="FF0000"/>
                </a:solidFill>
              </a:rPr>
              <a:t> -r "</a:t>
            </a:r>
            <a:r>
              <a:rPr lang="en-US" sz="2200" dirty="0" err="1">
                <a:solidFill>
                  <a:srgbClr val="FF0000"/>
                </a:solidFill>
              </a:rPr>
              <a:t>funct;exit</a:t>
            </a:r>
            <a:r>
              <a:rPr lang="en-US" sz="2200" dirty="0">
                <a:solidFill>
                  <a:srgbClr val="FF0000"/>
                </a:solidFill>
              </a:rPr>
              <a:t>" &gt; out.log</a:t>
            </a:r>
          </a:p>
          <a:p>
            <a:endParaRPr lang="en-US" sz="2200" dirty="0"/>
          </a:p>
          <a:p>
            <a:r>
              <a:rPr lang="en-US" sz="2200" dirty="0"/>
              <a:t>exit 0</a:t>
            </a:r>
          </a:p>
        </p:txBody>
      </p:sp>
    </p:spTree>
    <p:extLst>
      <p:ext uri="{BB962C8B-B14F-4D97-AF65-F5344CB8AC3E}">
        <p14:creationId xmlns:p14="http://schemas.microsoft.com/office/powerpoint/2010/main" val="2039540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94" y="255113"/>
            <a:ext cx="2605500" cy="1325563"/>
          </a:xfrm>
        </p:spPr>
        <p:txBody>
          <a:bodyPr/>
          <a:lstStyle/>
          <a:p>
            <a:r>
              <a:rPr lang="en-US" dirty="0" err="1" smtClean="0"/>
              <a:t>Parfor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93" y="1501629"/>
            <a:ext cx="7796264" cy="416932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parpool</a:t>
            </a:r>
            <a:r>
              <a:rPr lang="en-US" sz="2400" dirty="0">
                <a:solidFill>
                  <a:srgbClr val="FF0000"/>
                </a:solidFill>
              </a:rPr>
              <a:t>('local', str2num(</a:t>
            </a:r>
            <a:r>
              <a:rPr lang="en-US" sz="2400" dirty="0" err="1">
                <a:solidFill>
                  <a:srgbClr val="FF0000"/>
                </a:solidFill>
              </a:rPr>
              <a:t>getenv</a:t>
            </a:r>
            <a:r>
              <a:rPr lang="en-US" sz="2400" dirty="0">
                <a:solidFill>
                  <a:srgbClr val="FF0000"/>
                </a:solidFill>
              </a:rPr>
              <a:t>('SLURM_CPUS_PER_TASK')))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parfor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 = 1:darts</a:t>
            </a:r>
          </a:p>
          <a:p>
            <a:pPr marL="0" indent="0">
              <a:buNone/>
            </a:pPr>
            <a:r>
              <a:rPr lang="en-US" sz="2400" dirty="0" smtClean="0"/>
              <a:t>x = rand(1);</a:t>
            </a:r>
          </a:p>
          <a:p>
            <a:pPr marL="0" indent="0">
              <a:buNone/>
            </a:pPr>
            <a:r>
              <a:rPr lang="en-US" sz="2400" dirty="0" smtClean="0"/>
              <a:t>y = rand(1);</a:t>
            </a:r>
          </a:p>
          <a:p>
            <a:pPr marL="0" indent="0">
              <a:buNone/>
            </a:pPr>
            <a:r>
              <a:rPr lang="en-US" sz="2400" dirty="0" smtClean="0"/>
              <a:t>   if x^2 + y^2 &lt;= R^2</a:t>
            </a:r>
          </a:p>
          <a:p>
            <a:pPr marL="0" indent="0">
              <a:buNone/>
            </a:pPr>
            <a:r>
              <a:rPr lang="en-US" sz="2400" dirty="0" smtClean="0"/>
              <a:t>    count = count + 1; % reduction variable.</a:t>
            </a:r>
          </a:p>
          <a:p>
            <a:pPr marL="0" indent="0">
              <a:buNone/>
            </a:pPr>
            <a:r>
              <a:rPr lang="en-US" sz="2400" dirty="0" smtClean="0"/>
              <a:t>   end</a:t>
            </a:r>
          </a:p>
          <a:p>
            <a:pPr marL="0" indent="0">
              <a:buNone/>
            </a:pPr>
            <a:r>
              <a:rPr lang="en-US" sz="2400" dirty="0" smtClean="0"/>
              <a:t>end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190" y="6473898"/>
            <a:ext cx="982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https://www.rc.fas.harvard.edu/resources/documentation/software/parallel-matlab-pct-dcs/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832045" y="1998627"/>
            <a:ext cx="4975625" cy="25545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Batch script:</a:t>
            </a:r>
          </a:p>
          <a:p>
            <a:endParaRPr lang="en-US" sz="2000" dirty="0"/>
          </a:p>
          <a:p>
            <a:r>
              <a:rPr lang="en-US" sz="2000" dirty="0"/>
              <a:t>#SBATCH -c 4</a:t>
            </a:r>
          </a:p>
          <a:p>
            <a:r>
              <a:rPr lang="en-US" sz="2000" dirty="0" smtClean="0"/>
              <a:t>#</a:t>
            </a:r>
            <a:r>
              <a:rPr lang="en-US" sz="2000" dirty="0"/>
              <a:t>SBATCH -p batch</a:t>
            </a:r>
          </a:p>
          <a:p>
            <a:r>
              <a:rPr lang="en-US" sz="2000" dirty="0"/>
              <a:t>#Load modules necessary for running MATLAB</a:t>
            </a:r>
          </a:p>
          <a:p>
            <a:r>
              <a:rPr lang="en-US" sz="2000" dirty="0"/>
              <a:t>ml MATLAB/2016b</a:t>
            </a:r>
          </a:p>
          <a:p>
            <a:endParaRPr lang="en-US" sz="2000" dirty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matlab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–</a:t>
            </a:r>
            <a:r>
              <a:rPr lang="en-US" sz="2000" dirty="0" err="1" smtClean="0">
                <a:solidFill>
                  <a:srgbClr val="FF0000"/>
                </a:solidFill>
              </a:rPr>
              <a:t>nodisplay</a:t>
            </a:r>
            <a:r>
              <a:rPr lang="en-US" sz="2000" dirty="0" smtClean="0">
                <a:solidFill>
                  <a:srgbClr val="FF0000"/>
                </a:solidFill>
              </a:rPr>
              <a:t> -r </a:t>
            </a:r>
            <a:r>
              <a:rPr lang="en-US" sz="2000" dirty="0">
                <a:solidFill>
                  <a:srgbClr val="FF0000"/>
                </a:solidFill>
              </a:rPr>
              <a:t>"</a:t>
            </a:r>
            <a:r>
              <a:rPr lang="en-US" sz="2000" dirty="0" err="1">
                <a:solidFill>
                  <a:srgbClr val="FF0000"/>
                </a:solidFill>
              </a:rPr>
              <a:t>pfor</a:t>
            </a:r>
            <a:r>
              <a:rPr lang="en-US" sz="2000" dirty="0">
                <a:solidFill>
                  <a:srgbClr val="FF0000"/>
                </a:solidFill>
              </a:rPr>
              <a:t>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6079" y="4477503"/>
            <a:ext cx="269184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Timing</a:t>
            </a:r>
            <a:endParaRPr lang="en-US" dirty="0"/>
          </a:p>
          <a:p>
            <a:r>
              <a:rPr lang="en-US" dirty="0" err="1" smtClean="0"/>
              <a:t>Nr</a:t>
            </a:r>
            <a:r>
              <a:rPr lang="en-US" dirty="0" smtClean="0"/>
              <a:t>. Workers          Time(sec)</a:t>
            </a:r>
          </a:p>
          <a:p>
            <a:r>
              <a:rPr lang="en-US" dirty="0" smtClean="0"/>
              <a:t>1                               26.43 </a:t>
            </a:r>
          </a:p>
          <a:p>
            <a:r>
              <a:rPr lang="en-US" dirty="0" smtClean="0"/>
              <a:t>2                               17.17</a:t>
            </a:r>
          </a:p>
          <a:p>
            <a:r>
              <a:rPr lang="en-US" dirty="0" smtClean="0"/>
              <a:t>3                               11.82</a:t>
            </a:r>
          </a:p>
          <a:p>
            <a:pPr marL="342900" indent="-342900">
              <a:buAutoNum type="arabicPlain" startAt="4"/>
            </a:pPr>
            <a:r>
              <a:rPr lang="en-US" dirty="0" smtClean="0"/>
              <a:t>                             7.71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28                               1.82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752" y="1140903"/>
            <a:ext cx="3674378" cy="43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File name: </a:t>
            </a:r>
            <a:r>
              <a:rPr lang="en-US" sz="2400" dirty="0" err="1">
                <a:solidFill>
                  <a:prstClr val="black"/>
                </a:solidFill>
              </a:rPr>
              <a:t>pfor.m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71" y="63121"/>
            <a:ext cx="2078372" cy="1325563"/>
          </a:xfrm>
        </p:spPr>
        <p:txBody>
          <a:bodyPr/>
          <a:lstStyle/>
          <a:p>
            <a:r>
              <a:rPr lang="en-US" dirty="0" smtClean="0"/>
              <a:t>SPMD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83" y="1065402"/>
            <a:ext cx="7097087" cy="56457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FF0000"/>
                </a:solidFill>
              </a:rPr>
              <a:t>parpool</a:t>
            </a:r>
            <a:r>
              <a:rPr lang="en-US" sz="1800" dirty="0">
                <a:solidFill>
                  <a:srgbClr val="FF0000"/>
                </a:solidFill>
              </a:rPr>
              <a:t>('local', str2num(</a:t>
            </a:r>
            <a:r>
              <a:rPr lang="en-US" sz="1800" dirty="0" err="1">
                <a:solidFill>
                  <a:srgbClr val="FF0000"/>
                </a:solidFill>
              </a:rPr>
              <a:t>getenv</a:t>
            </a:r>
            <a:r>
              <a:rPr lang="en-US" sz="1800" dirty="0">
                <a:solidFill>
                  <a:srgbClr val="FF0000"/>
                </a:solidFill>
              </a:rPr>
              <a:t>('SLURM_CPUS_PER_TASK</a:t>
            </a:r>
            <a:r>
              <a:rPr lang="en-US" sz="1800" dirty="0" smtClean="0">
                <a:solidFill>
                  <a:srgbClr val="FF0000"/>
                </a:solidFill>
              </a:rPr>
              <a:t>')))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% The expression that we wish to integrate: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f = @(x) 4./(1 + x.^2</a:t>
            </a:r>
            <a:r>
              <a:rPr lang="en-US" sz="1800" dirty="0" smtClean="0">
                <a:solidFill>
                  <a:srgbClr val="FF0000"/>
                </a:solidFill>
              </a:rPr>
              <a:t>);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FF0000"/>
                </a:solidFill>
              </a:rPr>
              <a:t>spmd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  % Choose a range over which to integrate based on my unique index: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en-US" sz="1800" dirty="0" err="1">
                <a:solidFill>
                  <a:srgbClr val="FF0000"/>
                </a:solidFill>
              </a:rPr>
              <a:t>range_start</a:t>
            </a:r>
            <a:r>
              <a:rPr lang="en-US" sz="1800" dirty="0">
                <a:solidFill>
                  <a:srgbClr val="FF0000"/>
                </a:solidFill>
              </a:rPr>
              <a:t>      = (</a:t>
            </a:r>
            <a:r>
              <a:rPr lang="en-US" sz="1800" dirty="0" err="1">
                <a:solidFill>
                  <a:srgbClr val="FF0000"/>
                </a:solidFill>
              </a:rPr>
              <a:t>labindex</a:t>
            </a:r>
            <a:r>
              <a:rPr lang="en-US" sz="1800" dirty="0">
                <a:solidFill>
                  <a:srgbClr val="FF0000"/>
                </a:solidFill>
              </a:rPr>
              <a:t> - 1) / </a:t>
            </a:r>
            <a:r>
              <a:rPr lang="en-US" sz="1800" dirty="0" err="1">
                <a:solidFill>
                  <a:srgbClr val="FF0000"/>
                </a:solidFill>
              </a:rPr>
              <a:t>numlabs</a:t>
            </a:r>
            <a:r>
              <a:rPr lang="en-US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en-US" sz="1800" dirty="0" err="1">
                <a:solidFill>
                  <a:srgbClr val="FF0000"/>
                </a:solidFill>
              </a:rPr>
              <a:t>range_end</a:t>
            </a:r>
            <a:r>
              <a:rPr lang="en-US" sz="1800" dirty="0">
                <a:solidFill>
                  <a:srgbClr val="FF0000"/>
                </a:solidFill>
              </a:rPr>
              <a:t>        = </a:t>
            </a:r>
            <a:r>
              <a:rPr lang="en-US" sz="1800" dirty="0" err="1">
                <a:solidFill>
                  <a:srgbClr val="FF0000"/>
                </a:solidFill>
              </a:rPr>
              <a:t>labindex</a:t>
            </a:r>
            <a:r>
              <a:rPr lang="en-US" sz="1800" dirty="0">
                <a:solidFill>
                  <a:srgbClr val="FF0000"/>
                </a:solidFill>
              </a:rPr>
              <a:t> / </a:t>
            </a:r>
            <a:r>
              <a:rPr lang="en-US" sz="1800" dirty="0" err="1">
                <a:solidFill>
                  <a:srgbClr val="FF0000"/>
                </a:solidFill>
              </a:rPr>
              <a:t>numlabs</a:t>
            </a:r>
            <a:r>
              <a:rPr lang="en-US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800" dirty="0"/>
              <a:t>  % Calculate my portion of the overall integral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n-US" sz="1800" dirty="0" err="1"/>
              <a:t>my_integral</a:t>
            </a:r>
            <a:r>
              <a:rPr lang="en-US" sz="1800" dirty="0"/>
              <a:t>      = </a:t>
            </a:r>
            <a:r>
              <a:rPr lang="en-US" sz="1800" dirty="0" err="1"/>
              <a:t>quadl</a:t>
            </a:r>
            <a:r>
              <a:rPr lang="en-US" sz="1800" dirty="0"/>
              <a:t>( f, </a:t>
            </a:r>
            <a:r>
              <a:rPr lang="en-US" sz="1800" dirty="0" err="1"/>
              <a:t>range_start</a:t>
            </a:r>
            <a:r>
              <a:rPr lang="en-US" sz="1800" dirty="0"/>
              <a:t>, </a:t>
            </a:r>
            <a:r>
              <a:rPr lang="en-US" sz="1800" dirty="0" err="1"/>
              <a:t>range_end</a:t>
            </a:r>
            <a:r>
              <a:rPr lang="en-US" sz="1800" dirty="0"/>
              <a:t> );</a:t>
            </a:r>
          </a:p>
          <a:p>
            <a:pPr marL="0" indent="0">
              <a:buNone/>
            </a:pPr>
            <a:r>
              <a:rPr lang="en-US" sz="1800" dirty="0"/>
              <a:t>  % Aggregate the result by adding together each value of ?</a:t>
            </a:r>
            <a:r>
              <a:rPr lang="en-US" sz="1800" dirty="0" err="1"/>
              <a:t>my_integral</a:t>
            </a:r>
            <a:r>
              <a:rPr lang="en-US" sz="1800" dirty="0"/>
              <a:t>? 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n-US" sz="1800" dirty="0" err="1"/>
              <a:t>total_integral</a:t>
            </a:r>
            <a:r>
              <a:rPr lang="en-US" sz="1800" dirty="0"/>
              <a:t>   = </a:t>
            </a:r>
            <a:r>
              <a:rPr lang="en-US" sz="1800" dirty="0" err="1"/>
              <a:t>gplus</a:t>
            </a:r>
            <a:r>
              <a:rPr lang="en-US" sz="1800" dirty="0"/>
              <a:t>( </a:t>
            </a:r>
            <a:r>
              <a:rPr lang="en-US" sz="1800" dirty="0" err="1"/>
              <a:t>my_integral</a:t>
            </a:r>
            <a:r>
              <a:rPr lang="en-US" sz="1800" dirty="0"/>
              <a:t> );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end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 err="1"/>
              <a:t>total_int</a:t>
            </a:r>
            <a:r>
              <a:rPr lang="en-US" sz="1800" dirty="0"/>
              <a:t> = </a:t>
            </a:r>
            <a:r>
              <a:rPr lang="en-US" sz="1800" dirty="0" err="1"/>
              <a:t>total_integral</a:t>
            </a:r>
            <a:r>
              <a:rPr lang="en-US" sz="1800" dirty="0"/>
              <a:t>{1};</a:t>
            </a:r>
          </a:p>
          <a:p>
            <a:pPr marL="0" indent="0">
              <a:buNone/>
            </a:pPr>
            <a:r>
              <a:rPr lang="en-US" sz="1800" dirty="0" err="1"/>
              <a:t>fprintf</a:t>
            </a:r>
            <a:r>
              <a:rPr lang="en-US" sz="1800" dirty="0"/>
              <a:t>('The computed value of pi is %8.7f.n',total_int</a:t>
            </a:r>
            <a:r>
              <a:rPr lang="en-US" sz="1800" dirty="0" smtClean="0"/>
              <a:t>);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delete(</a:t>
            </a:r>
            <a:r>
              <a:rPr lang="en-US" sz="1800" dirty="0" err="1"/>
              <a:t>gcp</a:t>
            </a:r>
            <a:r>
              <a:rPr lang="en-US" sz="1800" dirty="0"/>
              <a:t>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3571" y="6316910"/>
            <a:ext cx="583873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</a:t>
            </a:r>
            <a:r>
              <a:rPr lang="en-US" sz="1200" dirty="0"/>
              <a:t>: https://se.mathworks.com/company/newsletters/articles/solving-large-scale-linear-algebra-problems-using-spmd-and-distributed-arrays.html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2858" y="1065402"/>
            <a:ext cx="4368566" cy="31393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#SBATCH -A staff </a:t>
            </a:r>
          </a:p>
          <a:p>
            <a:r>
              <a:rPr lang="en-US" dirty="0"/>
              <a:t>#Asking for 10 min.</a:t>
            </a:r>
          </a:p>
          <a:p>
            <a:r>
              <a:rPr lang="en-US" dirty="0"/>
              <a:t>#SBATCH -t 00:10:00</a:t>
            </a:r>
          </a:p>
          <a:p>
            <a:r>
              <a:rPr lang="en-US" dirty="0"/>
              <a:t>#SBATCH -c 4</a:t>
            </a:r>
          </a:p>
          <a:p>
            <a:r>
              <a:rPr lang="en-US" dirty="0"/>
              <a:t>#SBATCH -p batch</a:t>
            </a:r>
          </a:p>
          <a:p>
            <a:r>
              <a:rPr lang="en-US" dirty="0"/>
              <a:t>#Load modules necessary for </a:t>
            </a:r>
            <a:r>
              <a:rPr lang="en-US" dirty="0" smtClean="0"/>
              <a:t>MATLAB</a:t>
            </a:r>
            <a:endParaRPr lang="en-US" dirty="0"/>
          </a:p>
          <a:p>
            <a:r>
              <a:rPr lang="en-US" dirty="0"/>
              <a:t>ml MATLAB/2016b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srun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 err="1">
                <a:solidFill>
                  <a:srgbClr val="FF0000"/>
                </a:solidFill>
              </a:rPr>
              <a:t>nodisplay</a:t>
            </a:r>
            <a:r>
              <a:rPr lang="en-US" dirty="0">
                <a:solidFill>
                  <a:srgbClr val="FF0000"/>
                </a:solidFill>
              </a:rPr>
              <a:t> -r "</a:t>
            </a:r>
            <a:r>
              <a:rPr lang="en-US" dirty="0" err="1">
                <a:solidFill>
                  <a:srgbClr val="FF0000"/>
                </a:solidFill>
              </a:rPr>
              <a:t>spmdex</a:t>
            </a:r>
            <a:r>
              <a:rPr lang="en-US" dirty="0">
                <a:solidFill>
                  <a:srgbClr val="FF0000"/>
                </a:solidFill>
              </a:rPr>
              <a:t>" &gt; out.log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373" y="696070"/>
            <a:ext cx="35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File: </a:t>
            </a:r>
            <a:r>
              <a:rPr lang="en-US" dirty="0" err="1" smtClean="0"/>
              <a:t>spmdex.m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708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67" y="349762"/>
            <a:ext cx="10515600" cy="1325563"/>
          </a:xfrm>
        </p:spPr>
        <p:txBody>
          <a:bodyPr/>
          <a:lstStyle/>
          <a:p>
            <a:r>
              <a:rPr lang="en-US" dirty="0" smtClean="0"/>
              <a:t>MATLAB+GPU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7" y="1825625"/>
            <a:ext cx="7410615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 = </a:t>
            </a:r>
            <a:r>
              <a:rPr lang="en-US" dirty="0" err="1" smtClean="0"/>
              <a:t>parcluster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err="1" smtClean="0"/>
              <a:t>ClusterInfo.setProjectName</a:t>
            </a:r>
            <a:r>
              <a:rPr lang="en-US" dirty="0" smtClean="0"/>
              <a:t>('staff');</a:t>
            </a:r>
          </a:p>
          <a:p>
            <a:pPr marL="0" indent="0">
              <a:buNone/>
            </a:pPr>
            <a:r>
              <a:rPr lang="en-US" dirty="0" err="1" smtClean="0"/>
              <a:t>ClusterInfo.setWallTime</a:t>
            </a:r>
            <a:r>
              <a:rPr lang="en-US" dirty="0" smtClean="0"/>
              <a:t>('00:10:00');</a:t>
            </a:r>
          </a:p>
          <a:p>
            <a:pPr marL="0" indent="0">
              <a:buNone/>
            </a:pPr>
            <a:r>
              <a:rPr lang="en-US" dirty="0" smtClean="0"/>
              <a:t>% Tell the scheduler that you want to use the GPUs</a:t>
            </a:r>
          </a:p>
          <a:p>
            <a:pPr marL="0" indent="0">
              <a:buNone/>
            </a:pPr>
            <a:r>
              <a:rPr lang="en-US" dirty="0" err="1" smtClean="0"/>
              <a:t>ClusterInfo.setUseGpu</a:t>
            </a:r>
            <a:r>
              <a:rPr lang="en-US" dirty="0" smtClean="0"/>
              <a:t>(true)</a:t>
            </a:r>
          </a:p>
          <a:p>
            <a:pPr marL="0" indent="0">
              <a:buNone/>
            </a:pPr>
            <a:r>
              <a:rPr lang="en-US" dirty="0" smtClean="0"/>
              <a:t>% number of GPUs per node to use</a:t>
            </a:r>
          </a:p>
          <a:p>
            <a:pPr marL="0" indent="0">
              <a:buNone/>
            </a:pPr>
            <a:r>
              <a:rPr lang="en-US" dirty="0" err="1" smtClean="0"/>
              <a:t>ClusterInfo.setGpusPerNode</a:t>
            </a:r>
            <a:r>
              <a:rPr lang="en-US" dirty="0" smtClean="0"/>
              <a:t>(2)</a:t>
            </a:r>
          </a:p>
          <a:p>
            <a:pPr marL="0" indent="0">
              <a:buNone/>
            </a:pPr>
            <a:r>
              <a:rPr lang="en-US" dirty="0" err="1" smtClean="0"/>
              <a:t>ClusterInfo.setUserDefinedOptions</a:t>
            </a:r>
            <a:r>
              <a:rPr lang="en-US" dirty="0" smtClean="0"/>
              <a:t>('--</a:t>
            </a:r>
            <a:r>
              <a:rPr lang="en-US" dirty="0" err="1" smtClean="0"/>
              <a:t>gres</a:t>
            </a:r>
            <a:r>
              <a:rPr lang="en-US" dirty="0" smtClean="0"/>
              <a:t>=gpu:k80:2,mps')</a:t>
            </a:r>
          </a:p>
          <a:p>
            <a:pPr marL="0" indent="0">
              <a:buNone/>
            </a:pPr>
            <a:r>
              <a:rPr lang="en-US" dirty="0" smtClean="0"/>
              <a:t>%</a:t>
            </a:r>
            <a:r>
              <a:rPr lang="en-US" dirty="0" err="1" smtClean="0"/>
              <a:t>gpuDevice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 = </a:t>
            </a:r>
            <a:r>
              <a:rPr lang="en-US" dirty="0" err="1" smtClean="0"/>
              <a:t>c.batch</a:t>
            </a:r>
            <a:r>
              <a:rPr lang="en-US" dirty="0" smtClean="0"/>
              <a:t>(@</a:t>
            </a:r>
            <a:r>
              <a:rPr lang="en-US" dirty="0" err="1" smtClean="0"/>
              <a:t>parallelex</a:t>
            </a:r>
            <a:r>
              <a:rPr lang="en-US" dirty="0" smtClean="0"/>
              <a:t>, 1, {1}, 'pool', 2);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5925" y="1825625"/>
            <a:ext cx="4536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49230" y="1619452"/>
            <a:ext cx="2966851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function S = parallel(x)</a:t>
            </a:r>
          </a:p>
          <a:p>
            <a:r>
              <a:rPr lang="en-US" sz="2000" dirty="0" smtClean="0"/>
              <a:t>format long</a:t>
            </a:r>
          </a:p>
          <a:p>
            <a:r>
              <a:rPr lang="en-US" sz="2000" dirty="0" smtClean="0"/>
              <a:t>A1 = rand(10000,10000);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B1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time1 = toc;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A2 = </a:t>
            </a:r>
            <a:r>
              <a:rPr lang="en-US" sz="2000" dirty="0" err="1" smtClean="0"/>
              <a:t>gpuArray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B2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(A2);</a:t>
            </a:r>
          </a:p>
          <a:p>
            <a:r>
              <a:rPr lang="en-US" sz="2000" dirty="0" smtClean="0"/>
              <a:t>time2 = toc;</a:t>
            </a:r>
          </a:p>
          <a:p>
            <a:endParaRPr lang="en-US" sz="2000" dirty="0" smtClean="0"/>
          </a:p>
          <a:p>
            <a:r>
              <a:rPr lang="en-US" sz="2000" dirty="0" smtClean="0"/>
              <a:t>speedUp1 = time1/time2;</a:t>
            </a:r>
          </a:p>
          <a:p>
            <a:r>
              <a:rPr lang="en-US" sz="2000" dirty="0" smtClean="0"/>
              <a:t>end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3467" y="1384183"/>
            <a:ext cx="65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 the MATLAB GUI: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249230" y="1219342"/>
            <a:ext cx="279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parallelex.m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98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67" y="349762"/>
            <a:ext cx="10515600" cy="1325563"/>
          </a:xfrm>
        </p:spPr>
        <p:txBody>
          <a:bodyPr/>
          <a:lstStyle/>
          <a:p>
            <a:r>
              <a:rPr lang="en-US" dirty="0" smtClean="0"/>
              <a:t>MATLAB+GPU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7" y="1825625"/>
            <a:ext cx="7482489" cy="45028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#!/bin/bash</a:t>
            </a:r>
          </a:p>
          <a:p>
            <a:pPr marL="0" indent="0">
              <a:buNone/>
            </a:pPr>
            <a:r>
              <a:rPr lang="en-US" sz="1800" dirty="0"/>
              <a:t>#SBATCH -A staff </a:t>
            </a:r>
          </a:p>
          <a:p>
            <a:pPr marL="0" indent="0">
              <a:buNone/>
            </a:pPr>
            <a:r>
              <a:rPr lang="en-US" sz="1800" dirty="0"/>
              <a:t>#Asking for 10 min.</a:t>
            </a:r>
          </a:p>
          <a:p>
            <a:pPr marL="0" indent="0">
              <a:buNone/>
            </a:pPr>
            <a:r>
              <a:rPr lang="en-US" sz="1800" dirty="0"/>
              <a:t>#SBATCH -t 00:10:00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SBATCH -N 1</a:t>
            </a:r>
          </a:p>
          <a:p>
            <a:pPr marL="0" indent="0">
              <a:buNone/>
            </a:pPr>
            <a:r>
              <a:rPr lang="en-US" sz="1800" dirty="0"/>
              <a:t>#SBATCH -n 1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SBATCH --</a:t>
            </a:r>
            <a:r>
              <a:rPr lang="en-US" sz="1800" dirty="0" err="1"/>
              <a:t>gres</a:t>
            </a:r>
            <a:r>
              <a:rPr lang="en-US" sz="1800" dirty="0"/>
              <a:t>=gpu:k80:2</a:t>
            </a:r>
          </a:p>
          <a:p>
            <a:pPr marL="0" indent="0">
              <a:buNone/>
            </a:pPr>
            <a:r>
              <a:rPr lang="en-US" sz="1800" dirty="0"/>
              <a:t>#SBATCH -p batch</a:t>
            </a:r>
          </a:p>
          <a:p>
            <a:pPr marL="0" indent="0">
              <a:buNone/>
            </a:pPr>
            <a:r>
              <a:rPr lang="en-US" sz="1800" dirty="0" smtClean="0"/>
              <a:t>#SBATCH --exclusive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Load modules necessary for running MATLAB</a:t>
            </a:r>
          </a:p>
          <a:p>
            <a:pPr marL="0" indent="0">
              <a:buNone/>
            </a:pPr>
            <a:r>
              <a:rPr lang="en-US" sz="1800" dirty="0"/>
              <a:t>ml </a:t>
            </a:r>
            <a:r>
              <a:rPr lang="en-US" sz="1800" dirty="0" smtClean="0"/>
              <a:t>MATLAB/2016b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>
                <a:solidFill>
                  <a:srgbClr val="FF0000"/>
                </a:solidFill>
              </a:rPr>
              <a:t>srun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matlab</a:t>
            </a:r>
            <a:r>
              <a:rPr lang="en-US" sz="1800" dirty="0">
                <a:solidFill>
                  <a:srgbClr val="FF0000"/>
                </a:solidFill>
              </a:rPr>
              <a:t> -</a:t>
            </a:r>
            <a:r>
              <a:rPr lang="en-US" sz="1800" dirty="0" err="1">
                <a:solidFill>
                  <a:srgbClr val="FF0000"/>
                </a:solidFill>
              </a:rPr>
              <a:t>nodisplay</a:t>
            </a:r>
            <a:r>
              <a:rPr lang="en-US" sz="1800" dirty="0">
                <a:solidFill>
                  <a:srgbClr val="FF0000"/>
                </a:solidFill>
              </a:rPr>
              <a:t> -</a:t>
            </a:r>
            <a:r>
              <a:rPr lang="en-US" sz="1800" dirty="0" err="1">
                <a:solidFill>
                  <a:srgbClr val="FF0000"/>
                </a:solidFill>
              </a:rPr>
              <a:t>singleCompThread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-r "</a:t>
            </a:r>
            <a:r>
              <a:rPr lang="en-US" sz="1800" dirty="0" err="1">
                <a:solidFill>
                  <a:srgbClr val="FF0000"/>
                </a:solidFill>
              </a:rPr>
              <a:t>parallelex</a:t>
            </a:r>
            <a:r>
              <a:rPr lang="en-US" sz="1800" dirty="0">
                <a:solidFill>
                  <a:srgbClr val="FF0000"/>
                </a:solidFill>
              </a:rPr>
              <a:t>" &gt; </a:t>
            </a:r>
            <a:r>
              <a:rPr lang="en-US" sz="1800" dirty="0" smtClean="0">
                <a:solidFill>
                  <a:srgbClr val="FF0000"/>
                </a:solidFill>
              </a:rPr>
              <a:t>test_parallel.log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5925" y="1825625"/>
            <a:ext cx="4536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49230" y="1619452"/>
            <a:ext cx="2966851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function S = parallel(x)</a:t>
            </a:r>
          </a:p>
          <a:p>
            <a:r>
              <a:rPr lang="en-US" sz="2000" dirty="0" smtClean="0"/>
              <a:t>format long</a:t>
            </a:r>
          </a:p>
          <a:p>
            <a:r>
              <a:rPr lang="en-US" sz="2000" dirty="0" smtClean="0"/>
              <a:t>A1 = rand(10000,10000);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B1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time1 = toc;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A2 = </a:t>
            </a:r>
            <a:r>
              <a:rPr lang="en-US" sz="2000" dirty="0" err="1" smtClean="0"/>
              <a:t>gpuArray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B2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(A2);</a:t>
            </a:r>
          </a:p>
          <a:p>
            <a:r>
              <a:rPr lang="en-US" sz="2000" dirty="0" smtClean="0"/>
              <a:t>time2 = toc;</a:t>
            </a:r>
          </a:p>
          <a:p>
            <a:endParaRPr lang="en-US" sz="2000" dirty="0" smtClean="0"/>
          </a:p>
          <a:p>
            <a:r>
              <a:rPr lang="en-US" sz="2000" dirty="0" smtClean="0"/>
              <a:t>speedUp1 = time1/time2;</a:t>
            </a:r>
          </a:p>
          <a:p>
            <a:r>
              <a:rPr lang="en-US" sz="2000" dirty="0" smtClean="0"/>
              <a:t>end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3467" y="1384183"/>
            <a:ext cx="65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Batch file: gpu.sh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249230" y="1219342"/>
            <a:ext cx="279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parallelex.m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29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Codes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83" y="394486"/>
            <a:ext cx="5717199" cy="64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0685"/>
            <a:ext cx="10515600" cy="3956277"/>
          </a:xfrm>
        </p:spPr>
        <p:txBody>
          <a:bodyPr/>
          <a:lstStyle/>
          <a:p>
            <a:r>
              <a:rPr lang="en-US" dirty="0" smtClean="0"/>
              <a:t>Solvated protein</a:t>
            </a:r>
          </a:p>
          <a:p>
            <a:r>
              <a:rPr lang="en-US" dirty="0" smtClean="0"/>
              <a:t>158945 atoms</a:t>
            </a:r>
          </a:p>
          <a:p>
            <a:r>
              <a:rPr lang="en-US" dirty="0" smtClean="0"/>
              <a:t>1.2 nm cutoff radius</a:t>
            </a:r>
          </a:p>
          <a:p>
            <a:r>
              <a:rPr lang="en-US" dirty="0" smtClean="0"/>
              <a:t>1 fs time step</a:t>
            </a:r>
          </a:p>
          <a:p>
            <a:r>
              <a:rPr lang="en-US" dirty="0" smtClean="0"/>
              <a:t>PME for electrostatics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5964" y="5334000"/>
            <a:ext cx="932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http://www.charmm-gui.org/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6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500 supercomputers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" y="2048644"/>
            <a:ext cx="12016570" cy="217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4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845944"/>
            <a:ext cx="3435773" cy="4351338"/>
          </a:xfrm>
        </p:spPr>
        <p:txBody>
          <a:bodyPr/>
          <a:lstStyle/>
          <a:p>
            <a:r>
              <a:rPr lang="en-US" dirty="0" smtClean="0"/>
              <a:t>Collection of independent routines</a:t>
            </a:r>
          </a:p>
          <a:p>
            <a:r>
              <a:rPr lang="en-US" dirty="0" smtClean="0"/>
              <a:t>It uses Sander/PMEMD for solving the Newton’s equations</a:t>
            </a:r>
          </a:p>
          <a:p>
            <a:r>
              <a:rPr lang="en-US" dirty="0" smtClean="0"/>
              <a:t>It offers a robust set of analysis tools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4079" y="4558353"/>
            <a:ext cx="7166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/2017.1.132-GCC-5.4.0-2.26  CUDA/8.0.44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r>
              <a:rPr lang="en-US" sz="2000" dirty="0"/>
              <a:t>module load </a:t>
            </a:r>
            <a:r>
              <a:rPr lang="en-US" sz="2000" dirty="0" err="1"/>
              <a:t>ifort</a:t>
            </a:r>
            <a:r>
              <a:rPr lang="en-US" sz="2000" dirty="0"/>
              <a:t>/2017.1.132-GCC-5.4.0-2.26  CUDA/8.0.44 </a:t>
            </a:r>
          </a:p>
          <a:p>
            <a:r>
              <a:rPr lang="en-US" sz="2000" dirty="0"/>
              <a:t>ml Amber/16-AmberTools-16-patchlevel-20-7-hpc2n </a:t>
            </a:r>
            <a:endParaRPr lang="en-US" sz="2000" dirty="0" smtClean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pmemd.MPI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-O -</a:t>
            </a:r>
            <a:r>
              <a:rPr lang="en-US" sz="2000" dirty="0" err="1"/>
              <a:t>i</a:t>
            </a:r>
            <a:r>
              <a:rPr lang="en-US" sz="2000" dirty="0"/>
              <a:t>  </a:t>
            </a:r>
            <a:r>
              <a:rPr lang="en-US" sz="2000" dirty="0" err="1" smtClean="0"/>
              <a:t>input.mdin</a:t>
            </a:r>
            <a:endParaRPr lang="en-US" sz="2000" dirty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pmemd.cuda.MPI</a:t>
            </a:r>
            <a:r>
              <a:rPr lang="en-US" sz="2000" dirty="0"/>
              <a:t> -O </a:t>
            </a:r>
            <a:r>
              <a:rPr lang="en-US" sz="2000" dirty="0" smtClean="0"/>
              <a:t>–I </a:t>
            </a:r>
            <a:r>
              <a:rPr lang="en-US" sz="2000" dirty="0" err="1" smtClean="0"/>
              <a:t>input.mdin</a:t>
            </a:r>
            <a:endParaRPr lang="en-US" sz="2000" dirty="0"/>
          </a:p>
        </p:txBody>
      </p:sp>
      <p:pic>
        <p:nvPicPr>
          <p:cNvPr id="1026" name="Picture 2" descr="Abstra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07" y="365125"/>
            <a:ext cx="5562836" cy="40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0889" y="365125"/>
            <a:ext cx="22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JCTC, 9, 3878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064" y="1825625"/>
            <a:ext cx="10515600" cy="612775"/>
          </a:xfrm>
        </p:spPr>
        <p:txBody>
          <a:bodyPr/>
          <a:lstStyle/>
          <a:p>
            <a:r>
              <a:rPr lang="en-US" dirty="0" smtClean="0"/>
              <a:t>For setting up a simulation (initial structure, solvation, ions, …):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064" y="2792627"/>
            <a:ext cx="10796631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Load the modules:</a:t>
            </a:r>
          </a:p>
          <a:p>
            <a:endParaRPr lang="en-US" sz="2400" dirty="0"/>
          </a:p>
          <a:p>
            <a:r>
              <a:rPr lang="en-US" sz="2400" dirty="0" smtClean="0"/>
              <a:t>$ml </a:t>
            </a:r>
            <a:r>
              <a:rPr lang="en-US" sz="2400" dirty="0" err="1"/>
              <a:t>icc</a:t>
            </a:r>
            <a:r>
              <a:rPr lang="en-US" sz="2400" dirty="0"/>
              <a:t>/2017.4.196-GCC-6.4.0-2.28 </a:t>
            </a:r>
            <a:r>
              <a:rPr lang="en-US" sz="2400" dirty="0" err="1"/>
              <a:t>ifort</a:t>
            </a:r>
            <a:r>
              <a:rPr lang="en-US" sz="2400" dirty="0"/>
              <a:t>/2017.4.196-GCC-6.4.0-2.28 </a:t>
            </a:r>
            <a:r>
              <a:rPr lang="en-US" sz="2400" dirty="0" err="1" smtClean="0"/>
              <a:t>impi</a:t>
            </a:r>
            <a:r>
              <a:rPr lang="en-US" sz="2400" dirty="0" smtClean="0"/>
              <a:t>/2017.3.196</a:t>
            </a:r>
          </a:p>
          <a:p>
            <a:r>
              <a:rPr lang="en-US" sz="2400" dirty="0" smtClean="0"/>
              <a:t>$ml Amber/16-AmberTools-17-patchlevel-8-12</a:t>
            </a:r>
          </a:p>
          <a:p>
            <a:endParaRPr lang="en-US" sz="2400" dirty="0" smtClean="0"/>
          </a:p>
          <a:p>
            <a:r>
              <a:rPr lang="en-US" sz="2400" dirty="0" smtClean="0"/>
              <a:t>On the command line:</a:t>
            </a:r>
          </a:p>
          <a:p>
            <a:endParaRPr lang="en-US" sz="2400" dirty="0"/>
          </a:p>
          <a:p>
            <a:r>
              <a:rPr lang="en-US" sz="2400" dirty="0" smtClean="0"/>
              <a:t>$</a:t>
            </a:r>
            <a:r>
              <a:rPr lang="en-US" sz="2400" dirty="0" err="1" smtClean="0"/>
              <a:t>tleap</a:t>
            </a:r>
            <a:r>
              <a:rPr lang="en-US" sz="2400" dirty="0" smtClean="0"/>
              <a:t>, antechamber, </a:t>
            </a:r>
            <a:r>
              <a:rPr lang="en-US" sz="2400" dirty="0" err="1" smtClean="0"/>
              <a:t>cpptraj</a:t>
            </a:r>
            <a:r>
              <a:rPr lang="en-US" sz="2400" dirty="0" smtClean="0"/>
              <a:t>,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5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90918"/>
              </p:ext>
            </p:extLst>
          </p:nvPr>
        </p:nvGraphicFramePr>
        <p:xfrm>
          <a:off x="1604548" y="1332672"/>
          <a:ext cx="8505824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79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63972"/>
            <a:ext cx="1924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Kebnekaise, best performance is achieved with 4 MPIs/Node and using 2 GPU cards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840452"/>
              </p:ext>
            </p:extLst>
          </p:nvPr>
        </p:nvGraphicFramePr>
        <p:xfrm>
          <a:off x="2762250" y="1248355"/>
          <a:ext cx="8591550" cy="5195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3714584"/>
            <a:ext cx="192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that, the remaining CPUs are not 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56" y="92941"/>
            <a:ext cx="10515600" cy="1325563"/>
          </a:xfrm>
        </p:spPr>
        <p:txBody>
          <a:bodyPr/>
          <a:lstStyle/>
          <a:p>
            <a:r>
              <a:rPr lang="en-US" dirty="0" smtClean="0"/>
              <a:t>Comment on the CUDA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664" y="1028989"/>
            <a:ext cx="10515600" cy="1291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AMBER-CUDA does all computations on the GPUs. Thus, the remaining cores remain idle. One can use those cores by launching an additional MPI simulation: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1" y="1808020"/>
            <a:ext cx="11693235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 smtClean="0"/>
              <a:t>#</a:t>
            </a:r>
            <a:r>
              <a:rPr lang="en-US" dirty="0"/>
              <a:t>SBATCH -N 1</a:t>
            </a:r>
          </a:p>
          <a:p>
            <a:r>
              <a:rPr lang="en-US" dirty="0"/>
              <a:t>#SBATCH -n 28</a:t>
            </a:r>
          </a:p>
          <a:p>
            <a:r>
              <a:rPr lang="en-US" dirty="0"/>
              <a:t>#SBATCH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  <a:endParaRPr lang="en-US" dirty="0" smtClean="0"/>
          </a:p>
          <a:p>
            <a:r>
              <a:rPr lang="en-US" dirty="0" smtClean="0"/>
              <a:t>#Load the AMBER-CUDA version</a:t>
            </a:r>
          </a:p>
          <a:p>
            <a:endParaRPr lang="en-US" dirty="0"/>
          </a:p>
          <a:p>
            <a:r>
              <a:rPr lang="en-US" dirty="0" smtClean="0"/>
              <a:t>export </a:t>
            </a:r>
            <a:r>
              <a:rPr lang="en-US" dirty="0" err="1"/>
              <a:t>init</a:t>
            </a:r>
            <a:r>
              <a:rPr lang="en-US" dirty="0"/>
              <a:t>="step3_charmm2amber"</a:t>
            </a:r>
          </a:p>
          <a:p>
            <a:r>
              <a:rPr lang="en-US" dirty="0" smtClean="0"/>
              <a:t>export </a:t>
            </a:r>
            <a:r>
              <a:rPr lang="en-US" dirty="0" err="1"/>
              <a:t>pstep</a:t>
            </a:r>
            <a:r>
              <a:rPr lang="en-US" dirty="0"/>
              <a:t>="step4.0_minimization</a:t>
            </a:r>
            <a:r>
              <a:rPr lang="en-US" dirty="0" smtClean="0"/>
              <a:t>"</a:t>
            </a:r>
            <a:endParaRPr lang="en-US" dirty="0"/>
          </a:p>
          <a:p>
            <a:r>
              <a:rPr lang="en-US" dirty="0"/>
              <a:t>export </a:t>
            </a:r>
            <a:r>
              <a:rPr lang="en-US" dirty="0" err="1"/>
              <a:t>istep</a:t>
            </a:r>
            <a:r>
              <a:rPr lang="en-US" dirty="0"/>
              <a:t>="step4.1_equilibration"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mpirun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-np 4 </a:t>
            </a:r>
            <a:r>
              <a:rPr lang="en-US" dirty="0" err="1"/>
              <a:t>pmemd.cuda.MPI</a:t>
            </a:r>
            <a:r>
              <a:rPr lang="en-US" dirty="0"/>
              <a:t> -O -</a:t>
            </a:r>
            <a:r>
              <a:rPr lang="en-US" dirty="0" err="1"/>
              <a:t>i</a:t>
            </a:r>
            <a:r>
              <a:rPr lang="en-US" dirty="0"/>
              <a:t>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mdin</a:t>
            </a:r>
            <a:r>
              <a:rPr lang="en-US" dirty="0"/>
              <a:t> -p ${</a:t>
            </a:r>
            <a:r>
              <a:rPr lang="en-US" dirty="0" err="1"/>
              <a:t>init</a:t>
            </a:r>
            <a:r>
              <a:rPr lang="en-US" dirty="0"/>
              <a:t>}.parm7 -c ${</a:t>
            </a:r>
            <a:r>
              <a:rPr lang="en-US" dirty="0" err="1"/>
              <a:t>pstep</a:t>
            </a:r>
            <a:r>
              <a:rPr lang="en-US" dirty="0"/>
              <a:t>}.rst7 -o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mdout</a:t>
            </a:r>
            <a:r>
              <a:rPr lang="en-US" dirty="0"/>
              <a:t> -r ${</a:t>
            </a:r>
            <a:r>
              <a:rPr lang="en-US" dirty="0" err="1"/>
              <a:t>istep</a:t>
            </a:r>
            <a:r>
              <a:rPr lang="en-US" dirty="0"/>
              <a:t>}.rst7 -</a:t>
            </a:r>
            <a:r>
              <a:rPr lang="en-US" dirty="0" err="1"/>
              <a:t>inf</a:t>
            </a:r>
            <a:r>
              <a:rPr lang="en-US" dirty="0"/>
              <a:t>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mdinfo</a:t>
            </a:r>
            <a:r>
              <a:rPr lang="en-US" dirty="0"/>
              <a:t> -ref ${</a:t>
            </a:r>
            <a:r>
              <a:rPr lang="en-US" dirty="0" err="1"/>
              <a:t>init</a:t>
            </a:r>
            <a:r>
              <a:rPr lang="en-US" dirty="0"/>
              <a:t>}.rst7 -x </a:t>
            </a:r>
            <a:r>
              <a:rPr lang="en-US" dirty="0" smtClean="0"/>
              <a:t>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nc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export istep2="step4.1_equilibration_parall"</a:t>
            </a:r>
          </a:p>
          <a:p>
            <a:r>
              <a:rPr lang="en-US" dirty="0" err="1">
                <a:solidFill>
                  <a:srgbClr val="FF0000"/>
                </a:solidFill>
              </a:rPr>
              <a:t>mpirun</a:t>
            </a:r>
            <a:r>
              <a:rPr lang="en-US" dirty="0">
                <a:solidFill>
                  <a:srgbClr val="FF0000"/>
                </a:solidFill>
              </a:rPr>
              <a:t> -np 24 </a:t>
            </a:r>
            <a:r>
              <a:rPr lang="en-US" dirty="0" err="1"/>
              <a:t>pmemd.MPI</a:t>
            </a:r>
            <a:r>
              <a:rPr lang="en-US" dirty="0"/>
              <a:t> -O -</a:t>
            </a:r>
            <a:r>
              <a:rPr lang="en-US" dirty="0" err="1"/>
              <a:t>i</a:t>
            </a:r>
            <a:r>
              <a:rPr lang="en-US" dirty="0"/>
              <a:t> ${istep2}.</a:t>
            </a:r>
            <a:r>
              <a:rPr lang="en-US" dirty="0" err="1"/>
              <a:t>mdin</a:t>
            </a:r>
            <a:r>
              <a:rPr lang="en-US" dirty="0"/>
              <a:t> -p ${</a:t>
            </a:r>
            <a:r>
              <a:rPr lang="en-US" dirty="0" err="1"/>
              <a:t>init</a:t>
            </a:r>
            <a:r>
              <a:rPr lang="en-US" dirty="0"/>
              <a:t>}.parm7 -c ${</a:t>
            </a:r>
            <a:r>
              <a:rPr lang="en-US" dirty="0" err="1"/>
              <a:t>pstep</a:t>
            </a:r>
            <a:r>
              <a:rPr lang="en-US" dirty="0"/>
              <a:t>}.rst7 -o ${istep2}.</a:t>
            </a:r>
            <a:r>
              <a:rPr lang="en-US" dirty="0" err="1"/>
              <a:t>mdout</a:t>
            </a:r>
            <a:r>
              <a:rPr lang="en-US" dirty="0"/>
              <a:t> -r ${istep2}.rst7 -</a:t>
            </a:r>
            <a:r>
              <a:rPr lang="en-US" dirty="0" err="1"/>
              <a:t>inf</a:t>
            </a:r>
            <a:r>
              <a:rPr lang="en-US" dirty="0"/>
              <a:t> ${istep2}.</a:t>
            </a:r>
            <a:r>
              <a:rPr lang="en-US" dirty="0" err="1"/>
              <a:t>mdinfo</a:t>
            </a:r>
            <a:r>
              <a:rPr lang="en-US" dirty="0"/>
              <a:t> -ref ${</a:t>
            </a:r>
            <a:r>
              <a:rPr lang="en-US" dirty="0" err="1"/>
              <a:t>init</a:t>
            </a:r>
            <a:r>
              <a:rPr lang="en-US" dirty="0"/>
              <a:t>}.rst7 -x </a:t>
            </a:r>
            <a:r>
              <a:rPr lang="en-US" dirty="0" smtClean="0"/>
              <a:t>${</a:t>
            </a:r>
            <a:r>
              <a:rPr lang="en-US" dirty="0"/>
              <a:t>istep2}.</a:t>
            </a:r>
            <a:r>
              <a:rPr lang="en-US" dirty="0" err="1"/>
              <a:t>nc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wait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81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34" y="1027906"/>
            <a:ext cx="5638378" cy="4498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1574"/>
            <a:ext cx="3584787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on charm++ communication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object-oriented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Versions: single node, multi-node, GPU, and KNL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Highly scalable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4693" y="5919893"/>
            <a:ext cx="305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JCC, 151, 283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 (SMP)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794173"/>
            <a:ext cx="7545493" cy="440120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staff </a:t>
            </a:r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00:50:00</a:t>
            </a:r>
          </a:p>
          <a:p>
            <a:r>
              <a:rPr lang="en-US" sz="2000" dirty="0"/>
              <a:t>#Number of nodes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#Ask for 28 processes</a:t>
            </a:r>
          </a:p>
          <a:p>
            <a:r>
              <a:rPr lang="en-US" sz="2000" dirty="0"/>
              <a:t>#SBATCH -n 28</a:t>
            </a:r>
          </a:p>
          <a:p>
            <a:r>
              <a:rPr lang="en-US" sz="2000" dirty="0"/>
              <a:t>#SBATCH --exclusive</a:t>
            </a:r>
          </a:p>
          <a:p>
            <a:r>
              <a:rPr lang="en-US" sz="2000" dirty="0"/>
              <a:t>#Load modules necessary for running NAMD</a:t>
            </a:r>
          </a:p>
          <a:p>
            <a:r>
              <a:rPr lang="en-US" sz="2000" dirty="0"/>
              <a:t>module add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r>
              <a:rPr lang="en-US" sz="2000" dirty="0"/>
              <a:t>module add NAMD/2.12-nompi</a:t>
            </a:r>
          </a:p>
          <a:p>
            <a:r>
              <a:rPr lang="en-US" sz="2000" dirty="0"/>
              <a:t>#Execute NAMD</a:t>
            </a:r>
          </a:p>
          <a:p>
            <a:r>
              <a:rPr lang="en-US" sz="2000" dirty="0"/>
              <a:t>namd2 +p 28 </a:t>
            </a:r>
            <a:r>
              <a:rPr lang="en-US" sz="2000" dirty="0">
                <a:solidFill>
                  <a:srgbClr val="FF0000"/>
                </a:solidFill>
              </a:rPr>
              <a:t>+</a:t>
            </a:r>
            <a:r>
              <a:rPr lang="en-US" sz="2000" dirty="0" err="1">
                <a:solidFill>
                  <a:srgbClr val="FF0000"/>
                </a:solidFill>
              </a:rPr>
              <a:t>setcpuaffinity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step4_equilibration.inp 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6799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r>
              <a:rPr lang="en-US" dirty="0" smtClean="0"/>
              <a:t>NAMD (GPU)  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136" y="1435479"/>
            <a:ext cx="11353800" cy="48936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#!/bin/bash</a:t>
            </a:r>
          </a:p>
          <a:p>
            <a:r>
              <a:rPr lang="en-US" sz="2400" dirty="0"/>
              <a:t>#SBATCH -A staff </a:t>
            </a:r>
          </a:p>
          <a:p>
            <a:r>
              <a:rPr lang="en-US" sz="2400" dirty="0" smtClean="0"/>
              <a:t>#</a:t>
            </a:r>
            <a:r>
              <a:rPr lang="en-US" sz="2400" dirty="0"/>
              <a:t>SBATCH -t </a:t>
            </a:r>
            <a:r>
              <a:rPr lang="en-US" sz="2400" dirty="0" smtClean="0"/>
              <a:t>00:50:00</a:t>
            </a:r>
            <a:endParaRPr lang="en-US" sz="2400" dirty="0"/>
          </a:p>
          <a:p>
            <a:r>
              <a:rPr lang="en-US" sz="2400" dirty="0"/>
              <a:t>#SBATCH -N </a:t>
            </a:r>
            <a:r>
              <a:rPr lang="en-US" sz="2400" dirty="0" smtClean="0"/>
              <a:t>1</a:t>
            </a:r>
            <a:endParaRPr lang="en-US" sz="2400" dirty="0"/>
          </a:p>
          <a:p>
            <a:r>
              <a:rPr lang="en-US" sz="2400" dirty="0"/>
              <a:t>#SBATCH -n 28</a:t>
            </a:r>
          </a:p>
          <a:p>
            <a:r>
              <a:rPr lang="en-US" sz="2400" dirty="0"/>
              <a:t>#SBATCH </a:t>
            </a:r>
            <a:r>
              <a:rPr lang="en-US" sz="2400" dirty="0" smtClean="0"/>
              <a:t>–exclusive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#Ask for 2 GPU cards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=gpu:k80:2</a:t>
            </a:r>
          </a:p>
          <a:p>
            <a:r>
              <a:rPr lang="en-US" sz="2400" dirty="0"/>
              <a:t>#Load modules necessary for running NAMD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module </a:t>
            </a:r>
            <a:r>
              <a:rPr lang="en-US" sz="2400" dirty="0">
                <a:solidFill>
                  <a:srgbClr val="FF0000"/>
                </a:solidFill>
              </a:rPr>
              <a:t>add GCC/5.4.0-2.26  CUDA/8.0.61_375.26  </a:t>
            </a:r>
            <a:r>
              <a:rPr lang="en-US" sz="2400" dirty="0" err="1">
                <a:solidFill>
                  <a:srgbClr val="FF0000"/>
                </a:solidFill>
              </a:rPr>
              <a:t>OpenMPI</a:t>
            </a:r>
            <a:r>
              <a:rPr lang="en-US" sz="2400" dirty="0">
                <a:solidFill>
                  <a:srgbClr val="FF0000"/>
                </a:solidFill>
              </a:rPr>
              <a:t>/2.0.2</a:t>
            </a:r>
          </a:p>
          <a:p>
            <a:r>
              <a:rPr lang="en-US" sz="2400" dirty="0"/>
              <a:t>module add NAMD/2.12-nompi</a:t>
            </a:r>
          </a:p>
          <a:p>
            <a:r>
              <a:rPr lang="en-US" sz="2400" dirty="0"/>
              <a:t>#Execute NAMD</a:t>
            </a:r>
          </a:p>
          <a:p>
            <a:r>
              <a:rPr lang="en-US" sz="2400" dirty="0"/>
              <a:t>namd2 +p 28 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setcpuaffinity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step4_equilibration.inp 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24426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Colvars</a:t>
            </a:r>
            <a:r>
              <a:rPr lang="en-US" dirty="0" smtClean="0"/>
              <a:t> module for free energy calculations can be run on GPUs.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422260"/>
              </p:ext>
            </p:extLst>
          </p:nvPr>
        </p:nvGraphicFramePr>
        <p:xfrm>
          <a:off x="2945875" y="1192696"/>
          <a:ext cx="8519905" cy="522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0689" y="2282024"/>
            <a:ext cx="240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setcpuaffinity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flag for a </a:t>
            </a:r>
            <a:r>
              <a:rPr lang="en-US" dirty="0" smtClean="0">
                <a:solidFill>
                  <a:srgbClr val="FF0000"/>
                </a:solidFill>
              </a:rPr>
              <a:t>10% speedup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500 supercomputers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7" y="1690688"/>
            <a:ext cx="11892785" cy="4157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6089301"/>
            <a:ext cx="1090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1GFLOPS = 10</a:t>
            </a:r>
            <a:r>
              <a:rPr lang="en-US" baseline="30000" dirty="0" smtClean="0"/>
              <a:t>9</a:t>
            </a:r>
            <a:r>
              <a:rPr lang="en-US" dirty="0" smtClean="0"/>
              <a:t> FLOPS              1TFLOPS </a:t>
            </a:r>
            <a:r>
              <a:rPr lang="en-US" dirty="0"/>
              <a:t>= </a:t>
            </a:r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 FLOPS              1PFLOPS </a:t>
            </a:r>
            <a:r>
              <a:rPr lang="en-US" dirty="0"/>
              <a:t>= </a:t>
            </a:r>
            <a:r>
              <a:rPr lang="en-US" dirty="0" smtClean="0"/>
              <a:t>10</a:t>
            </a:r>
            <a:r>
              <a:rPr lang="en-US" baseline="30000" dirty="0" smtClean="0"/>
              <a:t>15</a:t>
            </a:r>
            <a:r>
              <a:rPr lang="en-US" dirty="0" smtClean="0"/>
              <a:t> FLOPS                    </a:t>
            </a:r>
            <a:r>
              <a:rPr lang="en-US" b="1" dirty="0" smtClean="0">
                <a:solidFill>
                  <a:srgbClr val="FF0000"/>
                </a:solidFill>
              </a:rPr>
              <a:t>1EFLOPS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</a:rPr>
              <a:t>18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FLOPS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107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94985"/>
              </p:ext>
            </p:extLst>
          </p:nvPr>
        </p:nvGraphicFramePr>
        <p:xfrm>
          <a:off x="3087219" y="1240404"/>
          <a:ext cx="8044608" cy="4933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9715" y="1828800"/>
            <a:ext cx="2282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the new Volta GPU cards one can speed up the simulation by </a:t>
            </a:r>
            <a:r>
              <a:rPr lang="en-US" sz="2000" dirty="0" smtClean="0">
                <a:solidFill>
                  <a:srgbClr val="FF0000"/>
                </a:solidFill>
              </a:rPr>
              <a:t>1.66x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" y="250825"/>
            <a:ext cx="10515600" cy="1325563"/>
          </a:xfrm>
        </p:spPr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207" y="1341914"/>
            <a:ext cx="10355767" cy="53553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#SBATCH -n 4</a:t>
            </a:r>
          </a:p>
          <a:p>
            <a:r>
              <a:rPr lang="en-US" dirty="0"/>
              <a:t>#SBATCH -c 7</a:t>
            </a:r>
          </a:p>
          <a:p>
            <a:r>
              <a:rPr lang="en-US" dirty="0"/>
              <a:t># Asking for 2 GPUs</a:t>
            </a:r>
          </a:p>
          <a:p>
            <a:r>
              <a:rPr lang="en-US" dirty="0"/>
              <a:t>#SBATCH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</a:p>
          <a:p>
            <a:r>
              <a:rPr lang="en-US" dirty="0"/>
              <a:t>#SBATCH -p </a:t>
            </a:r>
            <a:r>
              <a:rPr lang="en-US" dirty="0" smtClean="0"/>
              <a:t>batch</a:t>
            </a:r>
          </a:p>
          <a:p>
            <a:endParaRPr lang="en-US" dirty="0"/>
          </a:p>
          <a:p>
            <a:r>
              <a:rPr lang="en-US" dirty="0"/>
              <a:t>ml GCC/5.4.0-2.26  </a:t>
            </a:r>
          </a:p>
          <a:p>
            <a:r>
              <a:rPr lang="en-US" dirty="0"/>
              <a:t>ml CUDA/8.0.44</a:t>
            </a:r>
          </a:p>
          <a:p>
            <a:r>
              <a:rPr lang="en-US" dirty="0"/>
              <a:t>ml </a:t>
            </a:r>
            <a:r>
              <a:rPr lang="en-US" dirty="0" err="1"/>
              <a:t>OpenMPI</a:t>
            </a:r>
            <a:r>
              <a:rPr lang="en-US" dirty="0"/>
              <a:t>/2.0.1</a:t>
            </a:r>
          </a:p>
          <a:p>
            <a:r>
              <a:rPr lang="en-US" dirty="0"/>
              <a:t>ml GROMACS/2016-hybrid</a:t>
            </a:r>
          </a:p>
          <a:p>
            <a:endParaRPr lang="en-US" dirty="0"/>
          </a:p>
          <a:p>
            <a:r>
              <a:rPr lang="en-US" dirty="0"/>
              <a:t>if [ -n "$SLURM_CPUS_PER_TASK" ]; then</a:t>
            </a:r>
          </a:p>
          <a:p>
            <a:r>
              <a:rPr lang="en-US" dirty="0"/>
              <a:t>    </a:t>
            </a:r>
            <a:r>
              <a:rPr lang="en-US" dirty="0" err="1"/>
              <a:t>mdargs</a:t>
            </a:r>
            <a:r>
              <a:rPr lang="en-US" dirty="0"/>
              <a:t>="-</a:t>
            </a:r>
            <a:r>
              <a:rPr lang="en-US" dirty="0" err="1"/>
              <a:t>ntomp</a:t>
            </a:r>
            <a:r>
              <a:rPr lang="en-US" dirty="0"/>
              <a:t> $SLURM_CPUS_PER_TASK"</a:t>
            </a:r>
          </a:p>
          <a:p>
            <a:r>
              <a:rPr lang="en-US" dirty="0"/>
              <a:t>else</a:t>
            </a:r>
          </a:p>
          <a:p>
            <a:r>
              <a:rPr lang="en-US" dirty="0"/>
              <a:t>    </a:t>
            </a:r>
            <a:r>
              <a:rPr lang="en-US" dirty="0" err="1"/>
              <a:t>mdargs</a:t>
            </a:r>
            <a:r>
              <a:rPr lang="en-US" dirty="0"/>
              <a:t>="-</a:t>
            </a:r>
            <a:r>
              <a:rPr lang="en-US" dirty="0" err="1"/>
              <a:t>ntomp</a:t>
            </a:r>
            <a:r>
              <a:rPr lang="en-US" dirty="0"/>
              <a:t> 1"</a:t>
            </a:r>
          </a:p>
          <a:p>
            <a:r>
              <a:rPr lang="en-US" dirty="0"/>
              <a:t>fi</a:t>
            </a:r>
          </a:p>
          <a:p>
            <a:endParaRPr lang="en-US" dirty="0" smtClean="0"/>
          </a:p>
          <a:p>
            <a:r>
              <a:rPr lang="en-US" dirty="0" err="1">
                <a:solidFill>
                  <a:srgbClr val="FF0000"/>
                </a:solidFill>
              </a:rPr>
              <a:t>srun</a:t>
            </a:r>
            <a:r>
              <a:rPr lang="en-US" dirty="0">
                <a:solidFill>
                  <a:srgbClr val="FF0000"/>
                </a:solidFill>
              </a:rPr>
              <a:t> -n $SLURM_NTASKS </a:t>
            </a:r>
            <a:r>
              <a:rPr lang="en-US" dirty="0" err="1">
                <a:solidFill>
                  <a:srgbClr val="FF0000"/>
                </a:solidFill>
              </a:rPr>
              <a:t>gmx_mpi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mdrun</a:t>
            </a:r>
            <a:r>
              <a:rPr lang="en-US" dirty="0">
                <a:solidFill>
                  <a:srgbClr val="FF0000"/>
                </a:solidFill>
              </a:rPr>
              <a:t> $</a:t>
            </a:r>
            <a:r>
              <a:rPr lang="en-US" dirty="0" err="1">
                <a:solidFill>
                  <a:srgbClr val="FF0000"/>
                </a:solidFill>
              </a:rPr>
              <a:t>mdargs</a:t>
            </a:r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 err="1">
                <a:solidFill>
                  <a:srgbClr val="FF0000"/>
                </a:solidFill>
              </a:rPr>
              <a:t>npme</a:t>
            </a:r>
            <a:r>
              <a:rPr lang="en-US" dirty="0">
                <a:solidFill>
                  <a:srgbClr val="FF0000"/>
                </a:solidFill>
              </a:rPr>
              <a:t> 0 -</a:t>
            </a:r>
            <a:r>
              <a:rPr lang="en-US" dirty="0" err="1">
                <a:solidFill>
                  <a:srgbClr val="FF0000"/>
                </a:solidFill>
              </a:rPr>
              <a:t>dlb</a:t>
            </a:r>
            <a:r>
              <a:rPr lang="en-US" dirty="0">
                <a:solidFill>
                  <a:srgbClr val="FF0000"/>
                </a:solidFill>
              </a:rPr>
              <a:t> yes  -v -</a:t>
            </a:r>
            <a:r>
              <a:rPr lang="en-US" dirty="0" err="1">
                <a:solidFill>
                  <a:srgbClr val="FF0000"/>
                </a:solidFill>
              </a:rPr>
              <a:t>deffnm</a:t>
            </a:r>
            <a:r>
              <a:rPr lang="en-US" dirty="0">
                <a:solidFill>
                  <a:srgbClr val="FF0000"/>
                </a:solidFill>
              </a:rPr>
              <a:t> step4.1_equilibration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65776" y="2080233"/>
            <a:ext cx="6164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GROMACS recognizes the number of available GPU cards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0" y="191737"/>
            <a:ext cx="10515600" cy="1325563"/>
          </a:xfrm>
        </p:spPr>
        <p:txBody>
          <a:bodyPr/>
          <a:lstStyle/>
          <a:p>
            <a:r>
              <a:rPr lang="en-US" dirty="0" err="1"/>
              <a:t>g</a:t>
            </a:r>
            <a:r>
              <a:rPr lang="en-US" dirty="0" err="1" smtClean="0"/>
              <a:t>mx</a:t>
            </a:r>
            <a:r>
              <a:rPr lang="en-US" dirty="0" smtClean="0"/>
              <a:t> </a:t>
            </a:r>
            <a:r>
              <a:rPr lang="en-US" dirty="0" err="1" smtClean="0"/>
              <a:t>tune_pme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030" y="1266091"/>
            <a:ext cx="11083332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Individual timings for input file 0 (npt_bench00.tpr):</a:t>
            </a:r>
          </a:p>
          <a:p>
            <a:r>
              <a:rPr lang="en-US" sz="1600" dirty="0"/>
              <a:t>PME ranks      </a:t>
            </a:r>
            <a:r>
              <a:rPr lang="en-US" sz="1600" dirty="0" err="1"/>
              <a:t>Gcycles</a:t>
            </a:r>
            <a:r>
              <a:rPr lang="en-US" sz="1600" dirty="0"/>
              <a:t>       ns/day        PME/f    Remark</a:t>
            </a:r>
          </a:p>
          <a:p>
            <a:r>
              <a:rPr lang="en-US" sz="1600" dirty="0"/>
              <a:t>   0          4355.019       57.776          -      OK.</a:t>
            </a:r>
          </a:p>
          <a:p>
            <a:r>
              <a:rPr lang="en-US" sz="1600" dirty="0"/>
              <a:t>   0          4547.105       55.335          -      OK.</a:t>
            </a:r>
          </a:p>
          <a:p>
            <a:r>
              <a:rPr lang="en-US" sz="1600" dirty="0"/>
              <a:t>   0          4289.420       58.659          -      OK.</a:t>
            </a:r>
          </a:p>
          <a:p>
            <a:r>
              <a:rPr lang="en-US" sz="1600" dirty="0"/>
              <a:t>  -1(  0)     4455.791       56.469          -      OK.</a:t>
            </a:r>
          </a:p>
          <a:p>
            <a:r>
              <a:rPr lang="en-US" sz="1600" dirty="0"/>
              <a:t>  -1(  0)     4440.157       56.668          -      OK.</a:t>
            </a:r>
          </a:p>
          <a:p>
            <a:r>
              <a:rPr lang="en-US" sz="1600" dirty="0"/>
              <a:t>  -1(  0)     4275.551       58.850          -      OK.</a:t>
            </a:r>
          </a:p>
          <a:p>
            <a:endParaRPr lang="en-US" sz="1600" dirty="0"/>
          </a:p>
          <a:p>
            <a:r>
              <a:rPr lang="en-US" sz="1600" dirty="0"/>
              <a:t>Tuning took     7.7 minutes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/>
              <a:t>Summary of successful runs:</a:t>
            </a:r>
          </a:p>
          <a:p>
            <a:r>
              <a:rPr lang="en-US" sz="1600" dirty="0"/>
              <a:t>Line </a:t>
            </a:r>
            <a:r>
              <a:rPr lang="en-US" sz="1600" dirty="0" err="1"/>
              <a:t>tpr</a:t>
            </a:r>
            <a:r>
              <a:rPr lang="en-US" sz="1600" dirty="0"/>
              <a:t> PME ranks  </a:t>
            </a:r>
            <a:r>
              <a:rPr lang="en-US" sz="1600" dirty="0" err="1"/>
              <a:t>Gcycles</a:t>
            </a:r>
            <a:r>
              <a:rPr lang="en-US" sz="1600" dirty="0"/>
              <a:t> Av.     </a:t>
            </a:r>
            <a:r>
              <a:rPr lang="en-US" sz="1600" dirty="0" err="1"/>
              <a:t>Std.dev</a:t>
            </a:r>
            <a:r>
              <a:rPr lang="en-US" sz="1600" dirty="0"/>
              <a:t>.       ns/day        PME/f    DD grid</a:t>
            </a:r>
          </a:p>
          <a:p>
            <a:r>
              <a:rPr lang="en-US" sz="1600" dirty="0"/>
              <a:t>   0   0    0          4397.181      133.917       57.257          -      4   1   1</a:t>
            </a:r>
          </a:p>
          <a:p>
            <a:r>
              <a:rPr lang="en-US" sz="1600" dirty="0"/>
              <a:t>   1   0   -1(  0)     4390.500       99.855       57.329          -      4   1   1</a:t>
            </a:r>
          </a:p>
          <a:p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Best performance was achieved with the automatic number of PME ranks (see line 1)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Please use this command line to launch the simulation: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mpirun</a:t>
            </a:r>
            <a:r>
              <a:rPr lang="en-US" sz="1600" dirty="0">
                <a:solidFill>
                  <a:srgbClr val="FF0000"/>
                </a:solidFill>
              </a:rPr>
              <a:t> -np 4 </a:t>
            </a:r>
            <a:r>
              <a:rPr lang="en-US" sz="1600" dirty="0" err="1">
                <a:solidFill>
                  <a:srgbClr val="FF0000"/>
                </a:solidFill>
              </a:rPr>
              <a:t>gmx_mpi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mdrun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npme</a:t>
            </a:r>
            <a:r>
              <a:rPr lang="en-US" sz="1600" dirty="0">
                <a:solidFill>
                  <a:srgbClr val="FF0000"/>
                </a:solidFill>
              </a:rPr>
              <a:t> -1 -s </a:t>
            </a:r>
            <a:r>
              <a:rPr lang="en-US" sz="1600" dirty="0" err="1">
                <a:solidFill>
                  <a:srgbClr val="FF0000"/>
                </a:solidFill>
              </a:rPr>
              <a:t>npt.tpr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ntomp</a:t>
            </a:r>
            <a:r>
              <a:rPr lang="en-US" sz="1600" dirty="0">
                <a:solidFill>
                  <a:srgbClr val="FF0000"/>
                </a:solidFill>
              </a:rPr>
              <a:t> 7 -</a:t>
            </a:r>
            <a:r>
              <a:rPr lang="en-US" sz="1600" dirty="0" err="1">
                <a:solidFill>
                  <a:srgbClr val="FF0000"/>
                </a:solidFill>
              </a:rPr>
              <a:t>dlb</a:t>
            </a:r>
            <a:r>
              <a:rPr lang="en-US" sz="1600" dirty="0">
                <a:solidFill>
                  <a:srgbClr val="FF0000"/>
                </a:solidFill>
              </a:rPr>
              <a:t> yes </a:t>
            </a:r>
          </a:p>
        </p:txBody>
      </p:sp>
    </p:spTree>
    <p:extLst>
      <p:ext uri="{BB962C8B-B14F-4D97-AF65-F5344CB8AC3E}">
        <p14:creationId xmlns:p14="http://schemas.microsoft.com/office/powerpoint/2010/main" val="2276616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770616"/>
              </p:ext>
            </p:extLst>
          </p:nvPr>
        </p:nvGraphicFramePr>
        <p:xfrm>
          <a:off x="1673056" y="1434297"/>
          <a:ext cx="8120435" cy="492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5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480544"/>
            <a:ext cx="11241985" cy="4647501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#!/bin/bash</a:t>
            </a:r>
          </a:p>
          <a:p>
            <a:pPr marL="0" indent="0">
              <a:buNone/>
            </a:pPr>
            <a:r>
              <a:rPr lang="en-US" sz="7200" dirty="0"/>
              <a:t>#SBATCH -A </a:t>
            </a:r>
            <a:r>
              <a:rPr lang="en-US" sz="7200" dirty="0" err="1" smtClean="0"/>
              <a:t>project_ID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-t 00:50:00</a:t>
            </a:r>
          </a:p>
          <a:p>
            <a:pPr marL="0" indent="0">
              <a:buNone/>
            </a:pPr>
            <a:r>
              <a:rPr lang="en-US" sz="7200" dirty="0"/>
              <a:t>#SBATCH -N 1</a:t>
            </a:r>
          </a:p>
          <a:p>
            <a:pPr marL="0" indent="0">
              <a:buNone/>
            </a:pPr>
            <a:r>
              <a:rPr lang="en-US" sz="7200" dirty="0"/>
              <a:t>#SBATCH -n 68</a:t>
            </a:r>
          </a:p>
          <a:p>
            <a:pPr marL="0" indent="0">
              <a:buNone/>
            </a:pPr>
            <a:r>
              <a:rPr lang="en-US" sz="7200" dirty="0"/>
              <a:t>#SBATCH -p </a:t>
            </a:r>
            <a:r>
              <a:rPr lang="en-US" sz="7200" dirty="0" err="1"/>
              <a:t>knl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--constraint=</a:t>
            </a:r>
            <a:r>
              <a:rPr lang="en-US" sz="7200" dirty="0" err="1"/>
              <a:t>cache,quad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--exclusive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ml GCC/7.3.0-2.30 </a:t>
            </a:r>
            <a:r>
              <a:rPr lang="en-US" sz="7200" dirty="0" err="1"/>
              <a:t>OpenMPI</a:t>
            </a:r>
            <a:r>
              <a:rPr lang="en-US" sz="7200" dirty="0"/>
              <a:t>/3.1.1</a:t>
            </a:r>
          </a:p>
          <a:p>
            <a:pPr marL="0" indent="0">
              <a:buNone/>
            </a:pPr>
            <a:r>
              <a:rPr lang="en-US" sz="7200" dirty="0"/>
              <a:t>ml GROMACS/2018.3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export OMP_NUM_THREADS=2</a:t>
            </a:r>
          </a:p>
          <a:p>
            <a:pPr marL="0" indent="0">
              <a:buNone/>
            </a:pPr>
            <a:r>
              <a:rPr lang="en-US" sz="7200" dirty="0" err="1">
                <a:solidFill>
                  <a:srgbClr val="FF0000"/>
                </a:solidFill>
              </a:rPr>
              <a:t>gmx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mdrun</a:t>
            </a:r>
            <a:r>
              <a:rPr lang="en-US" sz="7200" dirty="0">
                <a:solidFill>
                  <a:srgbClr val="FF0000"/>
                </a:solidFill>
              </a:rPr>
              <a:t> -</a:t>
            </a:r>
            <a:r>
              <a:rPr lang="en-US" sz="7200" dirty="0" err="1">
                <a:solidFill>
                  <a:srgbClr val="FF0000"/>
                </a:solidFill>
              </a:rPr>
              <a:t>ntmpi</a:t>
            </a:r>
            <a:r>
              <a:rPr lang="en-US" sz="7200" dirty="0">
                <a:solidFill>
                  <a:srgbClr val="FF0000"/>
                </a:solidFill>
              </a:rPr>
              <a:t> 68 -</a:t>
            </a:r>
            <a:r>
              <a:rPr lang="en-US" sz="7200" dirty="0" err="1">
                <a:solidFill>
                  <a:srgbClr val="FF0000"/>
                </a:solidFill>
              </a:rPr>
              <a:t>npme</a:t>
            </a:r>
            <a:r>
              <a:rPr lang="en-US" sz="7200" dirty="0">
                <a:solidFill>
                  <a:srgbClr val="FF0000"/>
                </a:solidFill>
              </a:rPr>
              <a:t> 18 -</a:t>
            </a:r>
            <a:r>
              <a:rPr lang="en-US" sz="7200" dirty="0" err="1">
                <a:solidFill>
                  <a:srgbClr val="FF0000"/>
                </a:solidFill>
              </a:rPr>
              <a:t>ntomp</a:t>
            </a:r>
            <a:r>
              <a:rPr lang="en-US" sz="7200" dirty="0">
                <a:solidFill>
                  <a:srgbClr val="FF0000"/>
                </a:solidFill>
              </a:rPr>
              <a:t> 2 -pin on -</a:t>
            </a:r>
            <a:r>
              <a:rPr lang="en-US" sz="7200" dirty="0" err="1">
                <a:solidFill>
                  <a:srgbClr val="FF0000"/>
                </a:solidFill>
              </a:rPr>
              <a:t>pinoffset</a:t>
            </a:r>
            <a:r>
              <a:rPr lang="en-US" sz="7200" dirty="0">
                <a:solidFill>
                  <a:srgbClr val="FF0000"/>
                </a:solidFill>
              </a:rPr>
              <a:t> 0 -</a:t>
            </a:r>
            <a:r>
              <a:rPr lang="en-US" sz="7200" dirty="0" err="1">
                <a:solidFill>
                  <a:srgbClr val="FF0000"/>
                </a:solidFill>
              </a:rPr>
              <a:t>pinstride</a:t>
            </a:r>
            <a:r>
              <a:rPr lang="en-US" sz="7200" dirty="0">
                <a:solidFill>
                  <a:srgbClr val="FF0000"/>
                </a:solidFill>
              </a:rPr>
              <a:t> 2 -</a:t>
            </a:r>
            <a:r>
              <a:rPr lang="en-US" sz="7200" dirty="0" err="1">
                <a:solidFill>
                  <a:srgbClr val="FF0000"/>
                </a:solidFill>
              </a:rPr>
              <a:t>dlb</a:t>
            </a:r>
            <a:r>
              <a:rPr lang="en-US" sz="7200" dirty="0">
                <a:solidFill>
                  <a:srgbClr val="FF0000"/>
                </a:solidFill>
              </a:rPr>
              <a:t> auto -v -</a:t>
            </a:r>
            <a:r>
              <a:rPr lang="en-US" sz="7200" dirty="0" err="1">
                <a:solidFill>
                  <a:srgbClr val="FF0000"/>
                </a:solidFill>
              </a:rPr>
              <a:t>deffnm</a:t>
            </a:r>
            <a:r>
              <a:rPr lang="en-US" sz="7200" dirty="0">
                <a:solidFill>
                  <a:srgbClr val="FF0000"/>
                </a:solidFill>
              </a:rPr>
              <a:t> step4.1_equilibration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005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619075"/>
            <a:ext cx="2984361" cy="44172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Login to kebnekaise-knl.hpc2n.umu.se and submit your script from there</a:t>
            </a:r>
          </a:p>
          <a:p>
            <a:r>
              <a:rPr lang="en-US" sz="2000" dirty="0" smtClean="0"/>
              <a:t>KNL queue is most of the time available compared to GPU one</a:t>
            </a:r>
            <a:endParaRPr lang="en-US" sz="2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581075"/>
              </p:ext>
            </p:extLst>
          </p:nvPr>
        </p:nvGraphicFramePr>
        <p:xfrm>
          <a:off x="3386295" y="1268626"/>
          <a:ext cx="7742989" cy="52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60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625669"/>
              </p:ext>
            </p:extLst>
          </p:nvPr>
        </p:nvGraphicFramePr>
        <p:xfrm>
          <a:off x="1860605" y="1622066"/>
          <a:ext cx="8897882" cy="4745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60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PLUMED, threaded MPI version is not supported. </a:t>
            </a:r>
          </a:p>
          <a:p>
            <a:pPr marL="0" indent="0">
              <a:buNone/>
            </a:pPr>
            <a:r>
              <a:rPr lang="en-US" dirty="0" smtClean="0"/>
              <a:t>Instead of: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mx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mdrun</a:t>
            </a:r>
            <a:r>
              <a:rPr lang="en-US" dirty="0" smtClean="0">
                <a:solidFill>
                  <a:srgbClr val="FF0000"/>
                </a:solidFill>
              </a:rPr>
              <a:t> –</a:t>
            </a:r>
            <a:r>
              <a:rPr lang="en-US" dirty="0" err="1" smtClean="0">
                <a:solidFill>
                  <a:srgbClr val="FF0000"/>
                </a:solidFill>
              </a:rPr>
              <a:t>ntmpi</a:t>
            </a:r>
            <a:r>
              <a:rPr lang="en-US" dirty="0" smtClean="0">
                <a:solidFill>
                  <a:srgbClr val="FF0000"/>
                </a:solidFill>
              </a:rPr>
              <a:t> 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Use: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pirun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gmx_mpi</a:t>
            </a:r>
            <a:r>
              <a:rPr lang="en-US" dirty="0" smtClean="0">
                <a:solidFill>
                  <a:srgbClr val="FF0000"/>
                </a:solidFill>
              </a:rPr>
              <a:t> …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New offloading features starting from 2018 version: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https://www.hpc2n.umu.se/events/courses/md-course-spring-2019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(MPI)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723456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</p:spTree>
    <p:extLst>
      <p:ext uri="{BB962C8B-B14F-4D97-AF65-F5344CB8AC3E}">
        <p14:creationId xmlns:p14="http://schemas.microsoft.com/office/powerpoint/2010/main" val="3645602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84191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#SBATCH -n </a:t>
            </a:r>
            <a:r>
              <a:rPr lang="en-US" sz="2000" dirty="0" smtClean="0">
                <a:solidFill>
                  <a:srgbClr val="FF0000"/>
                </a:solidFill>
              </a:rPr>
              <a:t>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#SBATCH -c 2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export OMP_NUM_THREADS=2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</p:spTree>
    <p:extLst>
      <p:ext uri="{BB962C8B-B14F-4D97-AF65-F5344CB8AC3E}">
        <p14:creationId xmlns:p14="http://schemas.microsoft.com/office/powerpoint/2010/main" val="175994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Broadwell</a:t>
            </a:r>
            <a:r>
              <a:rPr lang="en-US" dirty="0" smtClean="0"/>
              <a:t> node on Kebnekaise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mputenode-overlay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1551299"/>
            <a:ext cx="10544908" cy="51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0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79" y="154110"/>
            <a:ext cx="10515600" cy="1325563"/>
          </a:xfrm>
        </p:spPr>
        <p:txBody>
          <a:bodyPr/>
          <a:lstStyle/>
          <a:p>
            <a:r>
              <a:rPr lang="en-US" dirty="0" smtClean="0"/>
              <a:t>LAMMPS  -  </a:t>
            </a:r>
            <a:r>
              <a:rPr lang="en-US" dirty="0" err="1" smtClean="0"/>
              <a:t>OpenMM</a:t>
            </a:r>
            <a:r>
              <a:rPr lang="en-US" dirty="0" smtClean="0"/>
              <a:t> - CHARMM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452421"/>
              </p:ext>
            </p:extLst>
          </p:nvPr>
        </p:nvGraphicFramePr>
        <p:xfrm>
          <a:off x="1343025" y="1195753"/>
          <a:ext cx="8725423" cy="529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784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 directory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33"/>
            <a:ext cx="10515600" cy="987913"/>
          </a:xfrm>
        </p:spPr>
        <p:txBody>
          <a:bodyPr/>
          <a:lstStyle/>
          <a:p>
            <a:r>
              <a:rPr lang="en-US" dirty="0" smtClean="0"/>
              <a:t>If the program writes frequently data, you can get an additional speed up by using the local scratch directory: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9622" y="2532184"/>
            <a:ext cx="7435780" cy="40934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  <a:p>
            <a:r>
              <a:rPr lang="en-US" sz="2000" dirty="0"/>
              <a:t>export parent=/</a:t>
            </a:r>
            <a:r>
              <a:rPr lang="en-US" sz="2000" dirty="0" err="1" smtClean="0"/>
              <a:t>pfs</a:t>
            </a:r>
            <a:r>
              <a:rPr lang="en-US" sz="2000" dirty="0" smtClean="0"/>
              <a:t>/</a:t>
            </a:r>
            <a:r>
              <a:rPr lang="en-US" sz="2000" dirty="0" err="1" smtClean="0"/>
              <a:t>nobackup</a:t>
            </a:r>
            <a:r>
              <a:rPr lang="en-US" sz="2000" dirty="0" smtClean="0"/>
              <a:t>/home/u/username/benchmarks/</a:t>
            </a:r>
            <a:endParaRPr lang="en-US" sz="2000" dirty="0"/>
          </a:p>
          <a:p>
            <a:r>
              <a:rPr lang="en-US" sz="2000" dirty="0" err="1"/>
              <a:t>mkdir</a:t>
            </a:r>
            <a:r>
              <a:rPr lang="en-US" sz="2000" dirty="0"/>
              <a:t> /scratch/test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$parent/ /scratch/test/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/scratch/test 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namd2 +p 28 +</a:t>
            </a:r>
            <a:r>
              <a:rPr lang="en-US" sz="2000" dirty="0" err="1"/>
              <a:t>setcpuaffinity</a:t>
            </a:r>
            <a:r>
              <a:rPr lang="en-US" sz="2000" dirty="0"/>
              <a:t> </a:t>
            </a:r>
            <a:r>
              <a:rPr lang="en-US" sz="2000" dirty="0" err="1" smtClean="0"/>
              <a:t>input.inp</a:t>
            </a:r>
            <a:r>
              <a:rPr lang="en-US" sz="2000" dirty="0" smtClean="0"/>
              <a:t> </a:t>
            </a:r>
            <a:r>
              <a:rPr lang="en-US" sz="2000" dirty="0"/>
              <a:t>&gt; </a:t>
            </a:r>
            <a:r>
              <a:rPr lang="en-US" sz="2000" dirty="0" smtClean="0"/>
              <a:t>output.dat 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$parent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/scratch/test/ $parent/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4578" y="3794068"/>
            <a:ext cx="300997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~10-15% speedup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4578" y="4695568"/>
            <a:ext cx="3827336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/>
              <a:t>Abisko</a:t>
            </a:r>
            <a:r>
              <a:rPr lang="en-US" dirty="0"/>
              <a:t> (all nodes):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standard </a:t>
            </a:r>
            <a:r>
              <a:rPr lang="en-US" dirty="0" smtClean="0"/>
              <a:t>nodes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GPU nodes: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</a:t>
            </a:r>
            <a:r>
              <a:rPr lang="en-US" dirty="0" err="1"/>
              <a:t>Largemem</a:t>
            </a:r>
            <a:r>
              <a:rPr lang="en-US" dirty="0"/>
              <a:t> nodes: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> (a few have 391 GB)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310"/>
            <a:ext cx="10515600" cy="4718653"/>
          </a:xfrm>
        </p:spPr>
        <p:txBody>
          <a:bodyPr/>
          <a:lstStyle/>
          <a:p>
            <a:r>
              <a:rPr lang="en-US" dirty="0" smtClean="0"/>
              <a:t>Check if the software version you  are trying is MPI (-n), </a:t>
            </a:r>
            <a:r>
              <a:rPr lang="en-US" dirty="0" err="1" smtClean="0"/>
              <a:t>OpenMP</a:t>
            </a:r>
            <a:r>
              <a:rPr lang="en-US" dirty="0" smtClean="0"/>
              <a:t> (-c), or hybrid (-n -c). Also, if you  are using a GPU version.</a:t>
            </a:r>
          </a:p>
          <a:p>
            <a:r>
              <a:rPr lang="en-US" dirty="0" smtClean="0"/>
              <a:t>Is your simulation scaling properly?</a:t>
            </a:r>
          </a:p>
          <a:p>
            <a:r>
              <a:rPr lang="en-US" dirty="0" smtClean="0"/>
              <a:t>Is the cutoff radius for long-range interactions appropriate? PME (</a:t>
            </a:r>
            <a:r>
              <a:rPr lang="en-US" dirty="0" err="1" smtClean="0"/>
              <a:t>gmx</a:t>
            </a:r>
            <a:r>
              <a:rPr lang="en-US" dirty="0" smtClean="0"/>
              <a:t> </a:t>
            </a:r>
            <a:r>
              <a:rPr lang="en-US" dirty="0" err="1" smtClean="0"/>
              <a:t>tune_pme</a:t>
            </a:r>
            <a:r>
              <a:rPr lang="en-US" dirty="0" smtClean="0"/>
              <a:t> for GROMACS)?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53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Tensorflow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3370" y="1261454"/>
            <a:ext cx="432138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</a:t>
            </a:r>
            <a:r>
              <a:rPr lang="en-US" dirty="0" err="1"/>
              <a:t>usr</a:t>
            </a:r>
            <a:r>
              <a:rPr lang="en-US" dirty="0"/>
              <a:t>/share/python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tensorflow</a:t>
            </a:r>
            <a:r>
              <a:rPr lang="en-US" dirty="0"/>
              <a:t> as </a:t>
            </a:r>
            <a:r>
              <a:rPr lang="en-US" dirty="0" err="1"/>
              <a:t>tf</a:t>
            </a:r>
            <a:endParaRPr lang="en-US" dirty="0"/>
          </a:p>
          <a:p>
            <a:r>
              <a:rPr lang="en-US" dirty="0"/>
              <a:t>hello = </a:t>
            </a:r>
            <a:r>
              <a:rPr lang="en-US" dirty="0" err="1"/>
              <a:t>tf.constant</a:t>
            </a:r>
            <a:r>
              <a:rPr lang="en-US" dirty="0"/>
              <a:t>('Hello, </a:t>
            </a:r>
            <a:r>
              <a:rPr lang="en-US" dirty="0" err="1"/>
              <a:t>TensorFlow</a:t>
            </a:r>
            <a:r>
              <a:rPr lang="en-US" dirty="0"/>
              <a:t>!')</a:t>
            </a:r>
          </a:p>
          <a:p>
            <a:r>
              <a:rPr lang="en-US" dirty="0" err="1"/>
              <a:t>sess</a:t>
            </a:r>
            <a:r>
              <a:rPr lang="en-US" dirty="0"/>
              <a:t> = </a:t>
            </a:r>
            <a:r>
              <a:rPr lang="en-US" dirty="0" err="1"/>
              <a:t>tf.Session</a:t>
            </a:r>
            <a:r>
              <a:rPr lang="en-US" dirty="0"/>
              <a:t>()</a:t>
            </a:r>
          </a:p>
          <a:p>
            <a:r>
              <a:rPr lang="en-US" dirty="0"/>
              <a:t>print(</a:t>
            </a:r>
            <a:r>
              <a:rPr lang="en-US" dirty="0" err="1"/>
              <a:t>sess.run</a:t>
            </a:r>
            <a:r>
              <a:rPr lang="en-US" dirty="0"/>
              <a:t>(hello))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8523" y="1690688"/>
            <a:ext cx="5048598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name: Tesla K80</a:t>
            </a:r>
          </a:p>
          <a:p>
            <a:r>
              <a:rPr lang="en-US" dirty="0"/>
              <a:t>major: 3 minor: 7 </a:t>
            </a:r>
            <a:r>
              <a:rPr lang="en-US" dirty="0" err="1"/>
              <a:t>memoryClockRate</a:t>
            </a:r>
            <a:r>
              <a:rPr lang="en-US" dirty="0"/>
              <a:t> (GHz) 0.8235</a:t>
            </a:r>
          </a:p>
          <a:p>
            <a:r>
              <a:rPr lang="en-US" dirty="0" err="1"/>
              <a:t>pciBusID</a:t>
            </a:r>
            <a:r>
              <a:rPr lang="en-US" dirty="0"/>
              <a:t> 0000:0f:00.0</a:t>
            </a:r>
          </a:p>
          <a:p>
            <a:r>
              <a:rPr lang="en-US" dirty="0"/>
              <a:t>Total memory: 11.17GiB</a:t>
            </a:r>
          </a:p>
          <a:p>
            <a:r>
              <a:rPr lang="en-US" dirty="0"/>
              <a:t>Free memory: 11.10GiB</a:t>
            </a:r>
          </a:p>
          <a:p>
            <a:r>
              <a:rPr lang="en-US" dirty="0"/>
              <a:t>2017-12-05 17:13:03.555397: W </a:t>
            </a:r>
            <a:endParaRPr lang="en-US" dirty="0" smtClean="0"/>
          </a:p>
          <a:p>
            <a:r>
              <a:rPr lang="en-US" dirty="0" smtClean="0"/>
              <a:t>Found </a:t>
            </a:r>
            <a:r>
              <a:rPr lang="en-US" dirty="0"/>
              <a:t>device 1 with properties: </a:t>
            </a:r>
          </a:p>
          <a:p>
            <a:r>
              <a:rPr lang="en-US" dirty="0"/>
              <a:t>name: Tesla K80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&gt;&gt;&gt; </a:t>
            </a:r>
            <a:r>
              <a:rPr lang="en-US" dirty="0">
                <a:solidFill>
                  <a:srgbClr val="FF0000"/>
                </a:solidFill>
              </a:rPr>
              <a:t>print(</a:t>
            </a:r>
            <a:r>
              <a:rPr lang="en-US" dirty="0" err="1">
                <a:solidFill>
                  <a:srgbClr val="FF0000"/>
                </a:solidFill>
              </a:rPr>
              <a:t>sess.run</a:t>
            </a:r>
            <a:r>
              <a:rPr lang="en-US" dirty="0">
                <a:solidFill>
                  <a:srgbClr val="FF0000"/>
                </a:solidFill>
              </a:rPr>
              <a:t>(hello))</a:t>
            </a:r>
          </a:p>
          <a:p>
            <a:r>
              <a:rPr lang="en-US" dirty="0" err="1">
                <a:solidFill>
                  <a:srgbClr val="FF0000"/>
                </a:solidFill>
              </a:rPr>
              <a:t>b'Hello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TensorFlow</a:t>
            </a:r>
            <a:r>
              <a:rPr lang="en-US" dirty="0">
                <a:solidFill>
                  <a:srgbClr val="FF0000"/>
                </a:solidFill>
              </a:rPr>
              <a:t>!'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309" y="3113075"/>
            <a:ext cx="3884961" cy="3693319"/>
          </a:xfrm>
          <a:prstGeom prst="rect">
            <a:avLst/>
          </a:prstGeom>
          <a:solidFill>
            <a:schemeClr val="bg2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#SBATCH -A </a:t>
            </a:r>
            <a:r>
              <a:rPr lang="en-US" dirty="0" smtClean="0"/>
              <a:t>staff</a:t>
            </a:r>
            <a:endParaRPr lang="en-US" dirty="0"/>
          </a:p>
          <a:p>
            <a:r>
              <a:rPr lang="en-US" dirty="0"/>
              <a:t>#SBATCH -t </a:t>
            </a:r>
            <a:r>
              <a:rPr lang="en-US" dirty="0" smtClean="0"/>
              <a:t>00:50:00</a:t>
            </a:r>
            <a:endParaRPr lang="en-US" dirty="0"/>
          </a:p>
          <a:p>
            <a:r>
              <a:rPr lang="en-US" dirty="0"/>
              <a:t>#SBATCH -N </a:t>
            </a:r>
            <a:r>
              <a:rPr lang="en-US" dirty="0" smtClean="0"/>
              <a:t>1</a:t>
            </a:r>
            <a:endParaRPr lang="en-US" dirty="0"/>
          </a:p>
          <a:p>
            <a:r>
              <a:rPr lang="en-US" dirty="0"/>
              <a:t>#SBATCH --exclusive</a:t>
            </a:r>
          </a:p>
          <a:p>
            <a:r>
              <a:rPr lang="en-US" dirty="0" smtClean="0"/>
              <a:t>#</a:t>
            </a:r>
            <a:r>
              <a:rPr lang="en-US" dirty="0"/>
              <a:t>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</a:p>
          <a:p>
            <a:endParaRPr lang="en-US" dirty="0"/>
          </a:p>
          <a:p>
            <a:r>
              <a:rPr lang="en-US" dirty="0"/>
              <a:t>ml </a:t>
            </a:r>
            <a:r>
              <a:rPr lang="en-US" dirty="0" err="1"/>
              <a:t>icc</a:t>
            </a:r>
            <a:r>
              <a:rPr lang="en-US" dirty="0"/>
              <a:t>/2017.1.132-GCC-5.4.0-2.26 </a:t>
            </a:r>
            <a:endParaRPr lang="en-US" dirty="0" smtClean="0"/>
          </a:p>
          <a:p>
            <a:r>
              <a:rPr lang="en-US" dirty="0" smtClean="0"/>
              <a:t>ml </a:t>
            </a:r>
            <a:r>
              <a:rPr lang="en-US" dirty="0" err="1" smtClean="0"/>
              <a:t>ifort</a:t>
            </a:r>
            <a:r>
              <a:rPr lang="en-US" dirty="0" smtClean="0"/>
              <a:t>/2017.1.132-GCC-5.4.0-2.26  </a:t>
            </a:r>
          </a:p>
          <a:p>
            <a:r>
              <a:rPr lang="en-US" dirty="0" err="1" smtClean="0"/>
              <a:t>mlCUDA</a:t>
            </a:r>
            <a:r>
              <a:rPr lang="en-US" dirty="0" smtClean="0"/>
              <a:t>/8.0.44  </a:t>
            </a:r>
            <a:r>
              <a:rPr lang="en-US" dirty="0" err="1"/>
              <a:t>impi</a:t>
            </a:r>
            <a:r>
              <a:rPr lang="en-US" dirty="0"/>
              <a:t>/2017.1.132</a:t>
            </a:r>
          </a:p>
          <a:p>
            <a:r>
              <a:rPr lang="en-US" dirty="0"/>
              <a:t>ml Python/3.6.1</a:t>
            </a:r>
          </a:p>
          <a:p>
            <a:r>
              <a:rPr lang="en-US" dirty="0" smtClean="0"/>
              <a:t>ml </a:t>
            </a:r>
            <a:r>
              <a:rPr lang="en-US" dirty="0" err="1" smtClean="0"/>
              <a:t>Tensorflow</a:t>
            </a:r>
            <a:r>
              <a:rPr lang="en-US" dirty="0" smtClean="0"/>
              <a:t>/1.3.0-Python-3.6.1</a:t>
            </a:r>
          </a:p>
          <a:p>
            <a:r>
              <a:rPr lang="en-US" dirty="0"/>
              <a:t>python tensor.py</a:t>
            </a:r>
          </a:p>
        </p:txBody>
      </p:sp>
    </p:spTree>
    <p:extLst>
      <p:ext uri="{BB962C8B-B14F-4D97-AF65-F5344CB8AC3E}">
        <p14:creationId xmlns:p14="http://schemas.microsoft.com/office/powerpoint/2010/main" val="30797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" y="107740"/>
            <a:ext cx="10515600" cy="889788"/>
          </a:xfrm>
        </p:spPr>
        <p:txBody>
          <a:bodyPr/>
          <a:lstStyle/>
          <a:p>
            <a:r>
              <a:rPr lang="en-US" dirty="0" err="1" smtClean="0"/>
              <a:t>Tensorflow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7181" y="995576"/>
            <a:ext cx="4355252" cy="5693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#!/</a:t>
            </a:r>
            <a:r>
              <a:rPr lang="en-US" sz="1400" dirty="0" err="1" smtClean="0"/>
              <a:t>usr</a:t>
            </a:r>
            <a:r>
              <a:rPr lang="en-US" sz="1400" dirty="0" smtClean="0"/>
              <a:t>/share/python</a:t>
            </a:r>
            <a:endParaRPr lang="en-US" sz="1400" dirty="0"/>
          </a:p>
          <a:p>
            <a:r>
              <a:rPr lang="en-US" sz="1400" dirty="0"/>
              <a:t>import </a:t>
            </a:r>
            <a:r>
              <a:rPr lang="en-US" sz="1400" dirty="0" err="1"/>
              <a:t>tensorflow</a:t>
            </a:r>
            <a:r>
              <a:rPr lang="en-US" sz="1400" dirty="0"/>
              <a:t> as </a:t>
            </a:r>
            <a:r>
              <a:rPr lang="en-US" sz="1400" dirty="0" err="1"/>
              <a:t>tf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#Parameters</a:t>
            </a:r>
          </a:p>
          <a:p>
            <a:r>
              <a:rPr lang="en-US" sz="1400" dirty="0"/>
              <a:t>W = </a:t>
            </a:r>
            <a:r>
              <a:rPr lang="en-US" sz="1400" dirty="0" err="1"/>
              <a:t>tf.Variable</a:t>
            </a:r>
            <a:r>
              <a:rPr lang="en-US" sz="1400" dirty="0"/>
              <a:t>([.3],tf.float32)</a:t>
            </a:r>
          </a:p>
          <a:p>
            <a:r>
              <a:rPr lang="en-US" sz="1400" dirty="0"/>
              <a:t>b = </a:t>
            </a:r>
            <a:r>
              <a:rPr lang="en-US" sz="1400" dirty="0" err="1"/>
              <a:t>tf.Variable</a:t>
            </a:r>
            <a:r>
              <a:rPr lang="en-US" sz="1400" dirty="0"/>
              <a:t>([-.3],tf.float32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/>
              <a:t>#Input and output</a:t>
            </a:r>
          </a:p>
          <a:p>
            <a:r>
              <a:rPr lang="en-US" sz="1400" dirty="0"/>
              <a:t>x = </a:t>
            </a:r>
            <a:r>
              <a:rPr lang="en-US" sz="1400" dirty="0" err="1"/>
              <a:t>tf.placeholder</a:t>
            </a:r>
            <a:r>
              <a:rPr lang="en-US" sz="1400" dirty="0"/>
              <a:t>(tf.float32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 err="1"/>
              <a:t>linear_model</a:t>
            </a:r>
            <a:r>
              <a:rPr lang="en-US" sz="1400" dirty="0"/>
              <a:t> = </a:t>
            </a:r>
            <a:r>
              <a:rPr lang="en-US" sz="1400" dirty="0" smtClean="0"/>
              <a:t>W*</a:t>
            </a:r>
            <a:r>
              <a:rPr lang="en-US" sz="1400" dirty="0" err="1" smtClean="0"/>
              <a:t>x+b</a:t>
            </a:r>
            <a:endParaRPr lang="en-US" sz="1400" dirty="0"/>
          </a:p>
          <a:p>
            <a:r>
              <a:rPr lang="en-US" sz="1400" dirty="0"/>
              <a:t>y = </a:t>
            </a:r>
            <a:r>
              <a:rPr lang="en-US" sz="1400" dirty="0" err="1"/>
              <a:t>tf.placeholder</a:t>
            </a:r>
            <a:r>
              <a:rPr lang="en-US" sz="1400" dirty="0"/>
              <a:t>(tf.float32)</a:t>
            </a:r>
          </a:p>
          <a:p>
            <a:endParaRPr lang="en-US" sz="1400" dirty="0"/>
          </a:p>
          <a:p>
            <a:r>
              <a:rPr lang="en-US" sz="1400" dirty="0"/>
              <a:t>#Loss </a:t>
            </a:r>
          </a:p>
          <a:p>
            <a:r>
              <a:rPr lang="en-US" sz="1400" dirty="0" err="1"/>
              <a:t>square_delta</a:t>
            </a:r>
            <a:r>
              <a:rPr lang="en-US" sz="1400" dirty="0"/>
              <a:t> = </a:t>
            </a:r>
            <a:r>
              <a:rPr lang="en-US" sz="1400" dirty="0" err="1"/>
              <a:t>tf.square</a:t>
            </a:r>
            <a:r>
              <a:rPr lang="en-US" sz="1400" dirty="0"/>
              <a:t>(</a:t>
            </a:r>
            <a:r>
              <a:rPr lang="en-US" sz="1400" dirty="0" err="1"/>
              <a:t>linear_model</a:t>
            </a:r>
            <a:r>
              <a:rPr lang="en-US" sz="1400" dirty="0"/>
              <a:t>-y)</a:t>
            </a:r>
          </a:p>
          <a:p>
            <a:r>
              <a:rPr lang="en-US" sz="1400" dirty="0"/>
              <a:t>loss = </a:t>
            </a:r>
            <a:r>
              <a:rPr lang="en-US" sz="1400" dirty="0" err="1"/>
              <a:t>tf.reduce_sum</a:t>
            </a:r>
            <a:r>
              <a:rPr lang="en-US" sz="1400" dirty="0"/>
              <a:t>(</a:t>
            </a:r>
            <a:r>
              <a:rPr lang="en-US" sz="1400" dirty="0" err="1"/>
              <a:t>square_delta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/>
              <a:t>#Optimize</a:t>
            </a:r>
          </a:p>
          <a:p>
            <a:r>
              <a:rPr lang="en-US" sz="1400" dirty="0"/>
              <a:t>optimizer = </a:t>
            </a:r>
            <a:r>
              <a:rPr lang="en-US" sz="1400" dirty="0" err="1"/>
              <a:t>tf.train.GradientDescentOptimizer</a:t>
            </a:r>
            <a:r>
              <a:rPr lang="en-US" sz="1400" dirty="0"/>
              <a:t>(0.01)</a:t>
            </a:r>
          </a:p>
          <a:p>
            <a:r>
              <a:rPr lang="en-US" sz="1400" dirty="0"/>
              <a:t>train = </a:t>
            </a:r>
            <a:r>
              <a:rPr lang="en-US" sz="1400" dirty="0" err="1"/>
              <a:t>optimizer.minimize</a:t>
            </a:r>
            <a:r>
              <a:rPr lang="en-US" sz="1400" dirty="0"/>
              <a:t>(loss)</a:t>
            </a:r>
          </a:p>
          <a:p>
            <a:endParaRPr lang="en-US" sz="1400" dirty="0"/>
          </a:p>
          <a:p>
            <a:r>
              <a:rPr lang="en-US" sz="1400" dirty="0" err="1"/>
              <a:t>init</a:t>
            </a:r>
            <a:r>
              <a:rPr lang="en-US" sz="1400" dirty="0"/>
              <a:t> = </a:t>
            </a:r>
            <a:r>
              <a:rPr lang="en-US" sz="1400" dirty="0" err="1"/>
              <a:t>tf.global_variables_initializer</a:t>
            </a:r>
            <a:r>
              <a:rPr lang="en-US" sz="1400" dirty="0" smtClean="0"/>
              <a:t>()</a:t>
            </a:r>
            <a:endParaRPr lang="en-US" sz="1400" dirty="0"/>
          </a:p>
          <a:p>
            <a:r>
              <a:rPr lang="en-US" sz="1400" dirty="0" err="1"/>
              <a:t>sess</a:t>
            </a:r>
            <a:r>
              <a:rPr lang="en-US" sz="1400" dirty="0"/>
              <a:t> = </a:t>
            </a:r>
            <a:r>
              <a:rPr lang="en-US" sz="1400" dirty="0" err="1"/>
              <a:t>tf.Session</a:t>
            </a:r>
            <a:r>
              <a:rPr lang="en-US" sz="1400" dirty="0" smtClean="0"/>
              <a:t>()</a:t>
            </a:r>
            <a:endParaRPr lang="en-US" sz="1400" dirty="0"/>
          </a:p>
          <a:p>
            <a:r>
              <a:rPr lang="en-US" sz="1400" dirty="0" err="1"/>
              <a:t>sess.run</a:t>
            </a:r>
            <a:r>
              <a:rPr lang="en-US" sz="1400" dirty="0"/>
              <a:t>(</a:t>
            </a:r>
            <a:r>
              <a:rPr lang="en-US" sz="1400" dirty="0" err="1"/>
              <a:t>init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r>
              <a:rPr lang="en-US" sz="1400" dirty="0"/>
              <a:t>for </a:t>
            </a:r>
            <a:r>
              <a:rPr lang="en-US" sz="1400" dirty="0" err="1"/>
              <a:t>i</a:t>
            </a:r>
            <a:r>
              <a:rPr lang="en-US" sz="1400" dirty="0"/>
              <a:t> in range (1000):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sess.run</a:t>
            </a:r>
            <a:r>
              <a:rPr lang="en-US" sz="1400" dirty="0"/>
              <a:t>(train,{x:[1,2,3,4],y:[0,-1,-2,-3]})</a:t>
            </a:r>
          </a:p>
          <a:p>
            <a:endParaRPr lang="en-US" sz="1400" dirty="0"/>
          </a:p>
          <a:p>
            <a:r>
              <a:rPr lang="en-US" sz="1400" dirty="0"/>
              <a:t>print(</a:t>
            </a:r>
            <a:r>
              <a:rPr lang="en-US" sz="1400" dirty="0" err="1"/>
              <a:t>sess.run</a:t>
            </a:r>
            <a:r>
              <a:rPr lang="en-US" sz="1400" dirty="0"/>
              <a:t>([</a:t>
            </a:r>
            <a:r>
              <a:rPr lang="en-US" sz="1400" dirty="0" err="1"/>
              <a:t>W,b</a:t>
            </a:r>
            <a:r>
              <a:rPr lang="en-US" sz="1400" dirty="0"/>
              <a:t>]))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2015" y="1338475"/>
            <a:ext cx="7280031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Computing the loss</a:t>
            </a:r>
          </a:p>
          <a:p>
            <a:endParaRPr lang="en-US" sz="1600" dirty="0"/>
          </a:p>
          <a:p>
            <a:r>
              <a:rPr lang="en-US" sz="1600" dirty="0"/>
              <a:t>name: </a:t>
            </a:r>
            <a:r>
              <a:rPr lang="en-US" sz="1600" dirty="0" err="1"/>
              <a:t>Quadro</a:t>
            </a:r>
            <a:r>
              <a:rPr lang="en-US" sz="1600" dirty="0"/>
              <a:t> K6000</a:t>
            </a:r>
          </a:p>
          <a:p>
            <a:r>
              <a:rPr lang="en-US" sz="1600" dirty="0"/>
              <a:t>major: 3 minor: 5 </a:t>
            </a:r>
            <a:r>
              <a:rPr lang="en-US" sz="1600" dirty="0" err="1"/>
              <a:t>memoryClockRate</a:t>
            </a:r>
            <a:r>
              <a:rPr lang="en-US" sz="1600" dirty="0"/>
              <a:t> (GHz) 0.9015</a:t>
            </a:r>
          </a:p>
          <a:p>
            <a:r>
              <a:rPr lang="en-US" sz="1600" dirty="0" err="1"/>
              <a:t>pciBusID</a:t>
            </a:r>
            <a:r>
              <a:rPr lang="en-US" sz="1600" dirty="0"/>
              <a:t> 0000:06:00.0</a:t>
            </a:r>
          </a:p>
          <a:p>
            <a:r>
              <a:rPr lang="en-US" sz="1600" dirty="0"/>
              <a:t>Total memory: 11.92GiB</a:t>
            </a:r>
          </a:p>
          <a:p>
            <a:r>
              <a:rPr lang="en-US" sz="1600" dirty="0"/>
              <a:t>Free memory: 11.82GiB</a:t>
            </a:r>
          </a:p>
          <a:p>
            <a:r>
              <a:rPr lang="en-US" sz="1600" dirty="0" smtClean="0"/>
              <a:t>Creating </a:t>
            </a:r>
            <a:r>
              <a:rPr lang="en-US" sz="1600" dirty="0" err="1"/>
              <a:t>TensorFlow</a:t>
            </a:r>
            <a:r>
              <a:rPr lang="en-US" sz="1600" dirty="0"/>
              <a:t> device (/gpu:0) -&gt; (device: 0, name: </a:t>
            </a:r>
            <a:r>
              <a:rPr lang="en-US" sz="1600" dirty="0" err="1"/>
              <a:t>Quadro</a:t>
            </a:r>
            <a:r>
              <a:rPr lang="en-US" sz="1600" dirty="0"/>
              <a:t> K6000, </a:t>
            </a:r>
            <a:r>
              <a:rPr lang="en-US" sz="1600" dirty="0" err="1"/>
              <a:t>pci</a:t>
            </a:r>
            <a:r>
              <a:rPr lang="en-US" sz="1600" dirty="0"/>
              <a:t> bus id: 0000:06:00.0)</a:t>
            </a:r>
          </a:p>
          <a:p>
            <a:endParaRPr lang="en-US" sz="1600" dirty="0" smtClean="0"/>
          </a:p>
          <a:p>
            <a:r>
              <a:rPr lang="en-US" sz="1600" dirty="0" smtClean="0"/>
              <a:t>[</a:t>
            </a:r>
            <a:r>
              <a:rPr lang="en-US" sz="1600" dirty="0"/>
              <a:t>array([-0.9999969], </a:t>
            </a:r>
            <a:r>
              <a:rPr lang="en-US" sz="1600" dirty="0" err="1"/>
              <a:t>dtype</a:t>
            </a:r>
            <a:r>
              <a:rPr lang="en-US" sz="1600" dirty="0"/>
              <a:t>=float32), array([ 0.99999082], </a:t>
            </a:r>
            <a:r>
              <a:rPr lang="en-US" sz="1600" dirty="0" err="1"/>
              <a:t>dtype</a:t>
            </a:r>
            <a:r>
              <a:rPr lang="en-US" sz="1600" dirty="0"/>
              <a:t>=float32)]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248" y="1549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" y="107740"/>
            <a:ext cx="10515600" cy="889788"/>
          </a:xfrm>
        </p:spPr>
        <p:txBody>
          <a:bodyPr/>
          <a:lstStyle/>
          <a:p>
            <a:r>
              <a:rPr lang="en-US" dirty="0" err="1" smtClean="0"/>
              <a:t>Tensorflow+Tensorboard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619" y="857776"/>
            <a:ext cx="953440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module load GCC/7.3.0-2.30  CUDA/9.2.88  </a:t>
            </a:r>
            <a:r>
              <a:rPr lang="en-US" sz="1600" dirty="0" err="1" smtClean="0"/>
              <a:t>OpenMPI</a:t>
            </a:r>
            <a:r>
              <a:rPr lang="en-US" sz="1600" dirty="0" smtClean="0"/>
              <a:t>/3.1.1     #On the command line execute these instructions</a:t>
            </a:r>
            <a:endParaRPr lang="en-US" sz="1600" dirty="0"/>
          </a:p>
          <a:p>
            <a:r>
              <a:rPr lang="en-US" sz="1600" dirty="0" smtClean="0"/>
              <a:t>module </a:t>
            </a:r>
            <a:r>
              <a:rPr lang="en-US" sz="1600" dirty="0"/>
              <a:t>load </a:t>
            </a:r>
            <a:r>
              <a:rPr lang="en-US" sz="1600" dirty="0" err="1"/>
              <a:t>TensorFlow</a:t>
            </a:r>
            <a:r>
              <a:rPr lang="en-US" sz="1600" dirty="0"/>
              <a:t>/1.10.1-Python-2.7.15 </a:t>
            </a:r>
            <a:r>
              <a:rPr lang="en-US" sz="1600" dirty="0" err="1"/>
              <a:t>Keras</a:t>
            </a:r>
            <a:r>
              <a:rPr lang="en-US" sz="1600" dirty="0"/>
              <a:t>/2.2.2-Python-2.7.15</a:t>
            </a:r>
          </a:p>
          <a:p>
            <a:r>
              <a:rPr lang="en-US" sz="1600" dirty="0" err="1" smtClean="0"/>
              <a:t>tensorboard</a:t>
            </a:r>
            <a:r>
              <a:rPr lang="en-US" sz="1600" dirty="0" smtClean="0"/>
              <a:t> </a:t>
            </a:r>
            <a:r>
              <a:rPr lang="en-US" sz="1600" dirty="0"/>
              <a:t>--</a:t>
            </a:r>
            <a:r>
              <a:rPr lang="en-US" sz="1600" dirty="0" err="1"/>
              <a:t>logdir</a:t>
            </a:r>
            <a:r>
              <a:rPr lang="en-US" sz="1600" dirty="0"/>
              <a:t>=</a:t>
            </a:r>
            <a:r>
              <a:rPr lang="en-US" sz="1600" dirty="0">
                <a:solidFill>
                  <a:srgbClr val="FF0000"/>
                </a:solidFill>
              </a:rPr>
              <a:t>/home/p</a:t>
            </a:r>
            <a:r>
              <a:rPr lang="en-US" sz="1600" dirty="0" smtClean="0">
                <a:solidFill>
                  <a:srgbClr val="FF0000"/>
                </a:solidFill>
              </a:rPr>
              <a:t>/&lt;path-to-directory&gt;/</a:t>
            </a:r>
            <a:r>
              <a:rPr lang="en-US" sz="1600" dirty="0">
                <a:solidFill>
                  <a:srgbClr val="FF0000"/>
                </a:solidFill>
              </a:rPr>
              <a:t>logs </a:t>
            </a:r>
            <a:r>
              <a:rPr lang="en-US" sz="1600" dirty="0"/>
              <a:t>--port=1170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248" y="1549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9" y="1733687"/>
            <a:ext cx="6502877" cy="498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6090" y="2891481"/>
            <a:ext cx="3237470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 monitor the behavior of you jobs open a web browser and type:</a:t>
            </a:r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ocalhost:1170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GAUSSIAN+GPU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8" y="1815252"/>
            <a:ext cx="6793477" cy="4221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56" y="1815252"/>
            <a:ext cx="4423191" cy="316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1388" y="5499946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Integral=(FineGrid,Acc2E=10) Constants=2006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VASP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3530" y="1690688"/>
            <a:ext cx="8962405" cy="4154984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Batch script: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-c 10   (number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of cores per task)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     (number of tasks)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ifort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/2017.1.132-GCC-6.3.0-2.27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OpenMPI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/2.0.2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/6.6.revision27746-2015-10-20-Python-2.7.12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mpirun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cs typeface="Arial" panose="020B0604020202020204" pitchFamily="34" charset="0"/>
              </a:rPr>
              <a:t>input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.nw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 (this script will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fail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22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VASP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3532" y="1690688"/>
            <a:ext cx="8954166" cy="4154984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Batch script: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-c 1       (number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of cores per task)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    (number of tasks)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ifort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/2017.1.132-GCC-6.3.0-2.27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OpenMPI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/2.0.2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/6.6.revision27746-2015-10-20-Python-2.7.12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mpirun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cs typeface="Arial" panose="020B0604020202020204" pitchFamily="34" charset="0"/>
              </a:rPr>
              <a:t>input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.nw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 (this script is correct!)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4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common issue with Comp. Chem. Software is related to the available memory. A possible solution is to request a larger number of </a:t>
            </a:r>
            <a:r>
              <a:rPr lang="en-US" dirty="0" err="1" smtClean="0"/>
              <a:t>cpus</a:t>
            </a:r>
            <a:r>
              <a:rPr lang="en-US" dirty="0" smtClean="0"/>
              <a:t> (with –n or –c in SLURM) but make use of less than that number.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3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02" y="602996"/>
            <a:ext cx="10647686" cy="5630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9543" y="6109398"/>
            <a:ext cx="545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</a:t>
            </a:r>
            <a:r>
              <a:rPr lang="en-US" sz="3200" dirty="0" smtClean="0"/>
              <a:t>(</a:t>
            </a:r>
            <a:r>
              <a:rPr lang="en-US" sz="3200" dirty="0" err="1" smtClean="0"/>
              <a:t>i</a:t>
            </a:r>
            <a:r>
              <a:rPr lang="en-US" sz="3200" dirty="0" smtClean="0"/>
              <a:t>) = A*X(</a:t>
            </a:r>
            <a:r>
              <a:rPr lang="en-US" sz="3200" dirty="0" err="1" smtClean="0"/>
              <a:t>i</a:t>
            </a:r>
            <a:r>
              <a:rPr lang="en-US" sz="3200" dirty="0" smtClean="0"/>
              <a:t>) + Y(</a:t>
            </a:r>
            <a:r>
              <a:rPr lang="en-US" sz="3200" dirty="0" err="1" smtClean="0"/>
              <a:t>i</a:t>
            </a:r>
            <a:r>
              <a:rPr lang="en-US" sz="3200" dirty="0" smtClean="0"/>
              <a:t>)   (Vector Op.)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00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10515600" cy="1325563"/>
          </a:xfrm>
        </p:spPr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226126"/>
            <a:ext cx="10515600" cy="537094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Check if the software version you  are trying is MPI (-n), </a:t>
            </a:r>
            <a:r>
              <a:rPr lang="en-US" sz="4000" dirty="0" err="1" smtClean="0"/>
              <a:t>OpenMP</a:t>
            </a:r>
            <a:r>
              <a:rPr lang="en-US" sz="4000" dirty="0" smtClean="0"/>
              <a:t> (-c), or hybrid (-n -c). Also, if you  are using a GPU version.</a:t>
            </a:r>
          </a:p>
          <a:p>
            <a:r>
              <a:rPr lang="en-US" sz="4000" dirty="0" smtClean="0"/>
              <a:t>Is the number of cores/nodes you request optimal? Trying a short simulation could help. </a:t>
            </a:r>
          </a:p>
          <a:p>
            <a:r>
              <a:rPr lang="en-US" sz="4000" dirty="0" smtClean="0"/>
              <a:t>Is your simulation scaling well?</a:t>
            </a:r>
          </a:p>
          <a:p>
            <a:r>
              <a:rPr lang="en-US" sz="4000" dirty="0" smtClean="0"/>
              <a:t>Could KNL nodes speed up your workflow?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10515600" cy="1325563"/>
          </a:xfrm>
        </p:spPr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170710"/>
            <a:ext cx="10515600" cy="5426364"/>
          </a:xfrm>
        </p:spPr>
        <p:txBody>
          <a:bodyPr>
            <a:normAutofit/>
          </a:bodyPr>
          <a:lstStyle/>
          <a:p>
            <a:r>
              <a:rPr lang="en-US" dirty="0" smtClean="0"/>
              <a:t>Upon </a:t>
            </a:r>
            <a:r>
              <a:rPr lang="en-US" dirty="0" smtClean="0"/>
              <a:t>asking a question to the support team: </a:t>
            </a:r>
            <a:r>
              <a:rPr lang="en-US" dirty="0" smtClean="0">
                <a:solidFill>
                  <a:srgbClr val="FF0000"/>
                </a:solidFill>
              </a:rPr>
              <a:t>Make a folder with the case which displays the issue. Including all relevant files would be useful. </a:t>
            </a:r>
          </a:p>
          <a:p>
            <a:r>
              <a:rPr lang="en-US" dirty="0" smtClean="0"/>
              <a:t>Avoid using SLURM batch scripts from other centers, use those provided in our web site. </a:t>
            </a:r>
            <a:endParaRPr lang="en-US" dirty="0" smtClean="0"/>
          </a:p>
          <a:p>
            <a:r>
              <a:rPr lang="en-US" dirty="0" smtClean="0"/>
              <a:t>Don’t load modules in your </a:t>
            </a:r>
            <a:r>
              <a:rPr lang="en-US" i="1" u="sng" dirty="0" smtClean="0"/>
              <a:t>.</a:t>
            </a:r>
            <a:r>
              <a:rPr lang="en-US" i="1" u="sng" dirty="0" err="1" smtClean="0"/>
              <a:t>bashrc</a:t>
            </a:r>
            <a:r>
              <a:rPr lang="en-US" i="1" u="sng" dirty="0" smtClean="0"/>
              <a:t> </a:t>
            </a:r>
            <a:r>
              <a:rPr lang="en-US" dirty="0" smtClean="0"/>
              <a:t>file, this can caused troubles with software.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Don’t forget to cite HPC2N and the SNIC project upon publishing.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</a:t>
            </a:r>
            <a:endParaRPr lang="en-US" dirty="0"/>
          </a:p>
        </p:txBody>
      </p:sp>
      <p:pic>
        <p:nvPicPr>
          <p:cNvPr id="3074" name="Picture 2" descr="Memory is available in different mod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2039387"/>
            <a:ext cx="5340155" cy="2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-to-all clustering mo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4" y="2035921"/>
            <a:ext cx="5237259" cy="277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1516" y="6369627"/>
            <a:ext cx="40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PRACE Best practice KNL (2017)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3404" y="5268191"/>
            <a:ext cx="5761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smtClean="0">
                <a:solidFill>
                  <a:srgbClr val="FF0000"/>
                </a:solidFill>
              </a:rPr>
              <a:t>constraint=a2a,cache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=hbm:4G</a:t>
            </a:r>
          </a:p>
        </p:txBody>
      </p:sp>
    </p:spTree>
    <p:extLst>
      <p:ext uri="{BB962C8B-B14F-4D97-AF65-F5344CB8AC3E}">
        <p14:creationId xmlns:p14="http://schemas.microsoft.com/office/powerpoint/2010/main" val="14953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599" y="2057400"/>
            <a:ext cx="6276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Bind the threads by using </a:t>
            </a:r>
            <a:r>
              <a:rPr lang="en-US" sz="2400" dirty="0" err="1" smtClean="0"/>
              <a:t>OpenMP</a:t>
            </a:r>
            <a:r>
              <a:rPr lang="en-US" sz="2400" dirty="0" smtClean="0"/>
              <a:t> </a:t>
            </a:r>
            <a:r>
              <a:rPr lang="en-US" sz="2400" dirty="0" err="1" smtClean="0"/>
              <a:t>env</a:t>
            </a:r>
            <a:r>
              <a:rPr lang="en-US" sz="2400" dirty="0" smtClean="0"/>
              <a:t>. </a:t>
            </a:r>
            <a:r>
              <a:rPr lang="en-US" sz="2400" dirty="0"/>
              <a:t>v</a:t>
            </a:r>
            <a:r>
              <a:rPr lang="en-US" sz="2400" dirty="0" smtClean="0"/>
              <a:t>ar.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OMP_NUM_THREADS=4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OMP_PROC_BIND=spread</a:t>
            </a:r>
          </a:p>
          <a:p>
            <a:r>
              <a:rPr lang="en-US" sz="2400" dirty="0" smtClean="0"/>
              <a:t>export OMP_PLACES=cores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rgbClr val="FF0000"/>
                </a:solidFill>
              </a:rPr>
              <a:t>srun</a:t>
            </a:r>
            <a:r>
              <a:rPr lang="en-US" sz="2400" dirty="0">
                <a:solidFill>
                  <a:srgbClr val="FF0000"/>
                </a:solidFill>
              </a:rPr>
              <a:t> -n 68 -c 4 --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err="1">
                <a:solidFill>
                  <a:srgbClr val="FF0000"/>
                </a:solidFill>
              </a:rPr>
              <a:t>a_knl.out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Alternatively, use Intel var.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1578" y="1981200"/>
            <a:ext cx="4638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physical 68 cores with 4 </a:t>
            </a:r>
            <a:r>
              <a:rPr lang="en-US" sz="2800" dirty="0" err="1" smtClean="0"/>
              <a:t>hyperthreads</a:t>
            </a:r>
            <a:r>
              <a:rPr lang="en-US" sz="2800" dirty="0" smtClean="0"/>
              <a:t> on each.</a:t>
            </a:r>
          </a:p>
        </p:txBody>
      </p:sp>
      <p:pic>
        <p:nvPicPr>
          <p:cNvPr id="7" name="Picture 4" descr="kn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9" y="3343275"/>
            <a:ext cx="3376871" cy="2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4703" y="62431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38536</TotalTime>
  <Words>3425</Words>
  <Application>Microsoft Office PowerPoint</Application>
  <PresentationFormat>Widescreen</PresentationFormat>
  <Paragraphs>699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Office Theme</vt:lpstr>
      <vt:lpstr>Applications’ usage in HPC2N</vt:lpstr>
      <vt:lpstr>Why do we need HPC?</vt:lpstr>
      <vt:lpstr>Processes communication</vt:lpstr>
      <vt:lpstr>Top 500 supercomputers</vt:lpstr>
      <vt:lpstr>Top 500 supercomputers</vt:lpstr>
      <vt:lpstr>Broadwell node on Kebnekaise</vt:lpstr>
      <vt:lpstr>PowerPoint Presentation</vt:lpstr>
      <vt:lpstr>KNL</vt:lpstr>
      <vt:lpstr>KNL Thread affinity</vt:lpstr>
      <vt:lpstr>KNL Thread affinity</vt:lpstr>
      <vt:lpstr>PowerPoint Presentation</vt:lpstr>
      <vt:lpstr>PowerPoint Presentation</vt:lpstr>
      <vt:lpstr>Tuning your own Applications</vt:lpstr>
      <vt:lpstr>PowerPoint Presentation</vt:lpstr>
      <vt:lpstr>PowerPoint Presentation</vt:lpstr>
      <vt:lpstr>PowerPoint Presentation</vt:lpstr>
      <vt:lpstr>Profiling Tools at HPC2N</vt:lpstr>
      <vt:lpstr>Applications </vt:lpstr>
      <vt:lpstr>PowerPoint Presentation</vt:lpstr>
      <vt:lpstr>PowerPoint Presentation</vt:lpstr>
      <vt:lpstr>PowerPoint Presentation</vt:lpstr>
      <vt:lpstr>R/Rstudio</vt:lpstr>
      <vt:lpstr>R serial job</vt:lpstr>
      <vt:lpstr>R parallel job (Rmpi)</vt:lpstr>
      <vt:lpstr>R parallel job (Snow)</vt:lpstr>
      <vt:lpstr>R parallel job (doParallel)</vt:lpstr>
      <vt:lpstr>R parallel job (doParallel)</vt:lpstr>
      <vt:lpstr>R machine learning</vt:lpstr>
      <vt:lpstr>MATLAB</vt:lpstr>
      <vt:lpstr>MATLAB</vt:lpstr>
      <vt:lpstr>Parallel computing tools in MATLAB</vt:lpstr>
      <vt:lpstr>MATLAB</vt:lpstr>
      <vt:lpstr>Serial job</vt:lpstr>
      <vt:lpstr>Parfor</vt:lpstr>
      <vt:lpstr>SPMD</vt:lpstr>
      <vt:lpstr>MATLAB+GPU</vt:lpstr>
      <vt:lpstr>MATLAB+GPU</vt:lpstr>
      <vt:lpstr>MD Codes</vt:lpstr>
      <vt:lpstr>Benchmark </vt:lpstr>
      <vt:lpstr>Amber</vt:lpstr>
      <vt:lpstr>AMBER Tools</vt:lpstr>
      <vt:lpstr>AMBER</vt:lpstr>
      <vt:lpstr>AMBER</vt:lpstr>
      <vt:lpstr>Comment on the CUDA version</vt:lpstr>
      <vt:lpstr>NAMD</vt:lpstr>
      <vt:lpstr>NAMD (SMP)</vt:lpstr>
      <vt:lpstr>NAMD (GPU)   (single node)</vt:lpstr>
      <vt:lpstr>NAMD</vt:lpstr>
      <vt:lpstr>NAMD</vt:lpstr>
      <vt:lpstr>NAMD</vt:lpstr>
      <vt:lpstr>GROMACS</vt:lpstr>
      <vt:lpstr>gmx tune_pme</vt:lpstr>
      <vt:lpstr>GROMACS</vt:lpstr>
      <vt:lpstr>GROMACS KNL</vt:lpstr>
      <vt:lpstr>GROMACS KNL</vt:lpstr>
      <vt:lpstr>GROMACS</vt:lpstr>
      <vt:lpstr>GROMACS</vt:lpstr>
      <vt:lpstr>LAMMPS (MPI)</vt:lpstr>
      <vt:lpstr>LAMMPS (OpenMP)</vt:lpstr>
      <vt:lpstr>LAMMPS  -  OpenMM - CHARMM</vt:lpstr>
      <vt:lpstr>Scratch directory</vt:lpstr>
      <vt:lpstr>Suggestions</vt:lpstr>
      <vt:lpstr>Tensorflow</vt:lpstr>
      <vt:lpstr>Tensorflow</vt:lpstr>
      <vt:lpstr>Tensorflow+Tensorboard</vt:lpstr>
      <vt:lpstr>GAUSSIAN+GPU</vt:lpstr>
      <vt:lpstr>VASP</vt:lpstr>
      <vt:lpstr>VASP</vt:lpstr>
      <vt:lpstr>Suggestions</vt:lpstr>
      <vt:lpstr>Final comments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ojeda</dc:creator>
  <cp:lastModifiedBy>pedro ojeda</cp:lastModifiedBy>
  <cp:revision>206</cp:revision>
  <cp:lastPrinted>2019-01-22T13:00:34Z</cp:lastPrinted>
  <dcterms:created xsi:type="dcterms:W3CDTF">2018-08-03T08:41:55Z</dcterms:created>
  <dcterms:modified xsi:type="dcterms:W3CDTF">2019-09-09T08:46:10Z</dcterms:modified>
</cp:coreProperties>
</file>