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0"/>
  </p:handoutMasterIdLst>
  <p:sldIdLst>
    <p:sldId id="256" r:id="rId2"/>
    <p:sldId id="351" r:id="rId3"/>
    <p:sldId id="305" r:id="rId4"/>
    <p:sldId id="300" r:id="rId5"/>
    <p:sldId id="301" r:id="rId6"/>
    <p:sldId id="331" r:id="rId7"/>
    <p:sldId id="332" r:id="rId8"/>
    <p:sldId id="277" r:id="rId9"/>
    <p:sldId id="304" r:id="rId10"/>
    <p:sldId id="260" r:id="rId11"/>
    <p:sldId id="276" r:id="rId12"/>
    <p:sldId id="274" r:id="rId13"/>
    <p:sldId id="275" r:id="rId14"/>
    <p:sldId id="280" r:id="rId15"/>
    <p:sldId id="262" r:id="rId16"/>
    <p:sldId id="346" r:id="rId17"/>
    <p:sldId id="344" r:id="rId18"/>
    <p:sldId id="264" r:id="rId19"/>
    <p:sldId id="285" r:id="rId20"/>
    <p:sldId id="271" r:id="rId21"/>
    <p:sldId id="263" r:id="rId22"/>
    <p:sldId id="350" r:id="rId23"/>
    <p:sldId id="265" r:id="rId24"/>
    <p:sldId id="347" r:id="rId25"/>
    <p:sldId id="290" r:id="rId26"/>
    <p:sldId id="348" r:id="rId27"/>
    <p:sldId id="291" r:id="rId28"/>
    <p:sldId id="292" r:id="rId29"/>
    <p:sldId id="330" r:id="rId30"/>
    <p:sldId id="272" r:id="rId31"/>
    <p:sldId id="349" r:id="rId32"/>
    <p:sldId id="266" r:id="rId33"/>
    <p:sldId id="267" r:id="rId34"/>
    <p:sldId id="286" r:id="rId35"/>
    <p:sldId id="307" r:id="rId36"/>
    <p:sldId id="268" r:id="rId37"/>
    <p:sldId id="327" r:id="rId38"/>
    <p:sldId id="273" r:id="rId39"/>
    <p:sldId id="315" r:id="rId40"/>
    <p:sldId id="341" r:id="rId41"/>
    <p:sldId id="342" r:id="rId42"/>
    <p:sldId id="328" r:id="rId43"/>
    <p:sldId id="269" r:id="rId44"/>
    <p:sldId id="333" r:id="rId45"/>
    <p:sldId id="338" r:id="rId46"/>
    <p:sldId id="339" r:id="rId47"/>
    <p:sldId id="334" r:id="rId48"/>
    <p:sldId id="335" r:id="rId49"/>
    <p:sldId id="336" r:id="rId50"/>
    <p:sldId id="337" r:id="rId51"/>
    <p:sldId id="270" r:id="rId52"/>
    <p:sldId id="317" r:id="rId53"/>
    <p:sldId id="318" r:id="rId54"/>
    <p:sldId id="306" r:id="rId55"/>
    <p:sldId id="293" r:id="rId56"/>
    <p:sldId id="329" r:id="rId57"/>
    <p:sldId id="352" r:id="rId58"/>
    <p:sldId id="353" r:id="rId59"/>
    <p:sldId id="324" r:id="rId60"/>
    <p:sldId id="325" r:id="rId61"/>
    <p:sldId id="343" r:id="rId62"/>
    <p:sldId id="326" r:id="rId63"/>
    <p:sldId id="345" r:id="rId64"/>
    <p:sldId id="322" r:id="rId65"/>
    <p:sldId id="354" r:id="rId66"/>
    <p:sldId id="323" r:id="rId67"/>
    <p:sldId id="320" r:id="rId68"/>
    <p:sldId id="340" r:id="rId69"/>
  </p:sldIdLst>
  <p:sldSz cx="12192000" cy="6858000"/>
  <p:notesSz cx="6954838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43" d="100"/>
          <a:sy n="43" d="100"/>
        </p:scale>
        <p:origin x="72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Usage</a:t>
            </a:r>
            <a:r>
              <a:rPr lang="en-US" sz="2000" baseline="0" dirty="0"/>
              <a:t> of HPC2N </a:t>
            </a:r>
            <a:r>
              <a:rPr lang="en-US" sz="2000" baseline="0" dirty="0" smtClean="0"/>
              <a:t>Clusters (Large Projects)</a:t>
            </a:r>
            <a:endParaRPr lang="en-US" sz="20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79-4924-AD1A-D26923110A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79-4924-AD1A-D26923110A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379-4924-AD1A-D26923110A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379-4924-AD1A-D26923110A1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379-4924-AD1A-D26923110A1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379-4924-AD1A-D26923110A1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379-4924-AD1A-D26923110A1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379-4924-AD1A-D26923110A1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379-4924-AD1A-D26923110A1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379-4924-AD1A-D26923110A1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Sheet1!$A$2:$A$11</c:f>
              <c:strCache>
                <c:ptCount val="10"/>
                <c:pt idx="0">
                  <c:v>KTH</c:v>
                </c:pt>
                <c:pt idx="1">
                  <c:v>SU</c:v>
                </c:pt>
                <c:pt idx="2">
                  <c:v>LiU</c:v>
                </c:pt>
                <c:pt idx="3">
                  <c:v>UU</c:v>
                </c:pt>
                <c:pt idx="4">
                  <c:v>LTU</c:v>
                </c:pt>
                <c:pt idx="5">
                  <c:v>NORDITA</c:v>
                </c:pt>
                <c:pt idx="6">
                  <c:v>IRF</c:v>
                </c:pt>
                <c:pt idx="7">
                  <c:v>CTH</c:v>
                </c:pt>
                <c:pt idx="8">
                  <c:v>LuU</c:v>
                </c:pt>
                <c:pt idx="9">
                  <c:v>UmU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2850</c:v>
                </c:pt>
                <c:pt idx="1">
                  <c:v>2090</c:v>
                </c:pt>
                <c:pt idx="2">
                  <c:v>1150</c:v>
                </c:pt>
                <c:pt idx="3">
                  <c:v>5010</c:v>
                </c:pt>
                <c:pt idx="4">
                  <c:v>350</c:v>
                </c:pt>
                <c:pt idx="5">
                  <c:v>300</c:v>
                </c:pt>
                <c:pt idx="6">
                  <c:v>350</c:v>
                </c:pt>
                <c:pt idx="7">
                  <c:v>300</c:v>
                </c:pt>
                <c:pt idx="8">
                  <c:v>950</c:v>
                </c:pt>
                <c:pt idx="9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379-4924-AD1A-D26923110A1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/>
              <a:t>GROMACS/2016.3</a:t>
            </a:r>
            <a:endParaRPr lang="en-US" sz="16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Broadwell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Sheet1!$B$20:$B$21</c:f>
              <c:strCache>
                <c:ptCount val="2"/>
                <c:pt idx="0">
                  <c:v>Threaded (n28) </c:v>
                </c:pt>
                <c:pt idx="1">
                  <c:v>MPI (n28)</c:v>
                </c:pt>
              </c:strCache>
            </c:strRef>
          </c:cat>
          <c:val>
            <c:numRef>
              <c:f>Sheet1!$C$20:$C$21</c:f>
              <c:numCache>
                <c:formatCode>General</c:formatCode>
                <c:ptCount val="2"/>
                <c:pt idx="0">
                  <c:v>4.95</c:v>
                </c:pt>
                <c:pt idx="1">
                  <c:v>5.08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6F-435E-8F2D-95E2A1062EEC}"/>
            </c:ext>
          </c:extLst>
        </c:ser>
        <c:ser>
          <c:idx val="1"/>
          <c:order val="1"/>
          <c:tx>
            <c:v>Skylake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Sheet1!$B$20:$B$21</c:f>
              <c:strCache>
                <c:ptCount val="2"/>
                <c:pt idx="0">
                  <c:v>Threaded (n28) </c:v>
                </c:pt>
                <c:pt idx="1">
                  <c:v>MPI (n28)</c:v>
                </c:pt>
              </c:strCache>
            </c:strRef>
          </c:cat>
          <c:val>
            <c:numRef>
              <c:f>Sheet1!$D$20:$D$21</c:f>
              <c:numCache>
                <c:formatCode>General</c:formatCode>
                <c:ptCount val="2"/>
                <c:pt idx="0">
                  <c:v>7.19</c:v>
                </c:pt>
                <c:pt idx="1">
                  <c:v>7.41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6F-435E-8F2D-95E2A1062E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49383360"/>
        <c:axId val="1149394176"/>
      </c:barChart>
      <c:catAx>
        <c:axId val="1149383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9394176"/>
        <c:crosses val="autoZero"/>
        <c:auto val="1"/>
        <c:lblAlgn val="ctr"/>
        <c:lblOffset val="100"/>
        <c:noMultiLvlLbl val="0"/>
      </c:catAx>
      <c:valAx>
        <c:axId val="1149394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9383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GROMACS</a:t>
            </a:r>
            <a:r>
              <a:rPr lang="en-US" sz="1600" baseline="0"/>
              <a:t> CPU vs. </a:t>
            </a:r>
            <a:r>
              <a:rPr lang="en-US" sz="1600"/>
              <a:t>KNL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v2019 (BW)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Sheet1!$B$28:$B$29</c:f>
              <c:strCache>
                <c:ptCount val="2"/>
                <c:pt idx="0">
                  <c:v>MPI (n28)</c:v>
                </c:pt>
                <c:pt idx="1">
                  <c:v>KNL (n68)</c:v>
                </c:pt>
              </c:strCache>
            </c:strRef>
          </c:cat>
          <c:val>
            <c:numRef>
              <c:f>Sheet1!$C$28:$C$29</c:f>
              <c:numCache>
                <c:formatCode>General</c:formatCode>
                <c:ptCount val="2"/>
                <c:pt idx="0">
                  <c:v>5.68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35-431C-BE42-2A7B07009B03}"/>
            </c:ext>
          </c:extLst>
        </c:ser>
        <c:ser>
          <c:idx val="1"/>
          <c:order val="1"/>
          <c:tx>
            <c:v>v2019 (SK)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D4D67F61-B736-4CCB-A1D6-1415C0D04380}" type="VALUE">
                      <a:rPr lang="en-US" sz="160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835-431C-BE42-2A7B07009B0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3335512-62BB-4170-AE73-B7F79465E795}" type="VALUE">
                      <a:rPr lang="en-US" sz="160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835-431C-BE42-2A7B07009B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Sheet1!$B$28:$B$29</c:f>
              <c:strCache>
                <c:ptCount val="2"/>
                <c:pt idx="0">
                  <c:v>MPI (n28)</c:v>
                </c:pt>
                <c:pt idx="1">
                  <c:v>KNL (n68)</c:v>
                </c:pt>
              </c:strCache>
            </c:strRef>
          </c:cat>
          <c:val>
            <c:numRef>
              <c:f>Sheet1!$D$28:$D$29</c:f>
              <c:numCache>
                <c:formatCode>General</c:formatCode>
                <c:ptCount val="2"/>
                <c:pt idx="0">
                  <c:v>9.89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835-431C-BE42-2A7B07009B03}"/>
            </c:ext>
          </c:extLst>
        </c:ser>
        <c:ser>
          <c:idx val="2"/>
          <c:order val="2"/>
          <c:tx>
            <c:v>v2016.3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Sheet1!$B$28:$B$29</c:f>
              <c:strCache>
                <c:ptCount val="2"/>
                <c:pt idx="0">
                  <c:v>MPI (n28)</c:v>
                </c:pt>
                <c:pt idx="1">
                  <c:v>KNL (n68)</c:v>
                </c:pt>
              </c:strCache>
            </c:strRef>
          </c:cat>
          <c:val>
            <c:numRef>
              <c:f>Sheet1!$E$28:$E$29</c:f>
              <c:numCache>
                <c:formatCode>General</c:formatCode>
                <c:ptCount val="2"/>
                <c:pt idx="1">
                  <c:v>5.88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835-431C-BE42-2A7B07009B03}"/>
            </c:ext>
          </c:extLst>
        </c:ser>
        <c:ser>
          <c:idx val="3"/>
          <c:order val="3"/>
          <c:tx>
            <c:v>v2019 (GNU)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Sheet1!$B$28:$B$29</c:f>
              <c:strCache>
                <c:ptCount val="2"/>
                <c:pt idx="0">
                  <c:v>MPI (n28)</c:v>
                </c:pt>
                <c:pt idx="1">
                  <c:v>KNL (n68)</c:v>
                </c:pt>
              </c:strCache>
            </c:strRef>
          </c:cat>
          <c:val>
            <c:numRef>
              <c:f>Sheet1!$F$28:$F$29</c:f>
              <c:numCache>
                <c:formatCode>General</c:formatCode>
                <c:ptCount val="2"/>
                <c:pt idx="1">
                  <c:v>10.119999999999999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835-431C-BE42-2A7B07009B03}"/>
            </c:ext>
          </c:extLst>
        </c:ser>
        <c:ser>
          <c:idx val="4"/>
          <c:order val="4"/>
          <c:tx>
            <c:v>v2018.3 (GNU)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Sheet1!$B$28:$B$29</c:f>
              <c:strCache>
                <c:ptCount val="2"/>
                <c:pt idx="0">
                  <c:v>MPI (n28)</c:v>
                </c:pt>
                <c:pt idx="1">
                  <c:v>KNL (n68)</c:v>
                </c:pt>
              </c:strCache>
            </c:strRef>
          </c:cat>
          <c:val>
            <c:numRef>
              <c:f>Sheet1!$G$28:$G$29</c:f>
              <c:numCache>
                <c:formatCode>General</c:formatCode>
                <c:ptCount val="2"/>
                <c:pt idx="1">
                  <c:v>9.8800000000000008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835-431C-BE42-2A7B07009B0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03426576"/>
        <c:axId val="903422416"/>
      </c:barChart>
      <c:catAx>
        <c:axId val="903426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3422416"/>
        <c:crosses val="autoZero"/>
        <c:auto val="1"/>
        <c:lblAlgn val="ctr"/>
        <c:lblOffset val="100"/>
        <c:noMultiLvlLbl val="0"/>
      </c:catAx>
      <c:valAx>
        <c:axId val="903422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3426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937060182914392"/>
          <c:y val="0.42749947153734646"/>
          <c:w val="0.15062936716128711"/>
          <c:h val="0.295000153115852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GROMACS/2019 (</a:t>
            </a:r>
            <a:r>
              <a:rPr lang="en-US" sz="2000" dirty="0" smtClean="0"/>
              <a:t>Threaded-MPI, Single</a:t>
            </a:r>
            <a:r>
              <a:rPr lang="en-US" sz="2000" baseline="0" dirty="0" smtClean="0"/>
              <a:t> Node</a:t>
            </a:r>
            <a:r>
              <a:rPr lang="en-US" sz="2000" dirty="0" smtClean="0"/>
              <a:t>)</a:t>
            </a:r>
            <a:endParaRPr lang="en-US" sz="20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Sheet1!$P$28:$P$30</c:f>
              <c:strCache>
                <c:ptCount val="3"/>
                <c:pt idx="0">
                  <c:v>BW (n4,c7)</c:v>
                </c:pt>
                <c:pt idx="1">
                  <c:v>SK (n4,c7)</c:v>
                </c:pt>
                <c:pt idx="2">
                  <c:v>KNL (n68)</c:v>
                </c:pt>
              </c:strCache>
            </c:strRef>
          </c:cat>
          <c:val>
            <c:numRef>
              <c:f>Sheet1!$Q$28:$Q$30</c:f>
              <c:numCache>
                <c:formatCode>General</c:formatCode>
                <c:ptCount val="3"/>
                <c:pt idx="0">
                  <c:v>2.64</c:v>
                </c:pt>
                <c:pt idx="1">
                  <c:v>3.11</c:v>
                </c:pt>
                <c:pt idx="2">
                  <c:v>3.4670000000000001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E9-4124-BDDB-335F590E6D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9893456"/>
        <c:axId val="1249894288"/>
      </c:barChart>
      <c:catAx>
        <c:axId val="124989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9894288"/>
        <c:crosses val="autoZero"/>
        <c:auto val="1"/>
        <c:lblAlgn val="ctr"/>
        <c:lblOffset val="100"/>
        <c:noMultiLvlLbl val="0"/>
      </c:catAx>
      <c:valAx>
        <c:axId val="1249894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9893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GROMACS/2019 (</a:t>
            </a:r>
            <a:r>
              <a:rPr lang="en-US" sz="2000" dirty="0" smtClean="0">
                <a:solidFill>
                  <a:srgbClr val="FF0000"/>
                </a:solidFill>
              </a:rPr>
              <a:t>Intel, Multi-node</a:t>
            </a:r>
            <a:r>
              <a:rPr lang="en-US" sz="2000" dirty="0" smtClean="0"/>
              <a:t>)</a:t>
            </a:r>
            <a:endParaRPr lang="en-US" sz="20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Sheet1!$S$28:$S$30</c:f>
              <c:strCache>
                <c:ptCount val="3"/>
                <c:pt idx="0">
                  <c:v>1Node (np68,npme18)</c:v>
                </c:pt>
                <c:pt idx="1">
                  <c:v>2Node (n136,npme36)</c:v>
                </c:pt>
                <c:pt idx="2">
                  <c:v>3Node (n204,npme54)</c:v>
                </c:pt>
              </c:strCache>
            </c:strRef>
          </c:cat>
          <c:val>
            <c:numRef>
              <c:f>Sheet1!$T$28:$T$30</c:f>
              <c:numCache>
                <c:formatCode>General</c:formatCode>
                <c:ptCount val="3"/>
                <c:pt idx="0">
                  <c:v>2.85</c:v>
                </c:pt>
                <c:pt idx="1">
                  <c:v>3.95</c:v>
                </c:pt>
                <c:pt idx="2">
                  <c:v>6.53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E8-4650-8511-E57A1B478E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636463"/>
        <c:axId val="62629391"/>
      </c:barChart>
      <c:catAx>
        <c:axId val="62636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629391"/>
        <c:crosses val="autoZero"/>
        <c:auto val="1"/>
        <c:lblAlgn val="ctr"/>
        <c:lblOffset val="100"/>
        <c:noMultiLvlLbl val="0"/>
      </c:catAx>
      <c:valAx>
        <c:axId val="62629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636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GROMACS/2019 </a:t>
            </a:r>
            <a:r>
              <a:rPr lang="en-US" sz="1600" dirty="0" smtClean="0"/>
              <a:t>–KNL (Threaded-MPI)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Sheet1!$B$30:$B$31</c:f>
              <c:strCache>
                <c:ptCount val="2"/>
                <c:pt idx="0">
                  <c:v>GCC</c:v>
                </c:pt>
                <c:pt idx="1">
                  <c:v>INTEL</c:v>
                </c:pt>
              </c:strCache>
            </c:strRef>
          </c:cat>
          <c:val>
            <c:numRef>
              <c:f>Sheet1!$C$30:$C$31</c:f>
              <c:numCache>
                <c:formatCode>General</c:formatCode>
                <c:ptCount val="2"/>
                <c:pt idx="0">
                  <c:v>10.119999999999999</c:v>
                </c:pt>
                <c:pt idx="1">
                  <c:v>7.88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A2-4037-BCC9-5E8B379B9B0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16794655"/>
        <c:axId val="1534731631"/>
      </c:barChart>
      <c:catAx>
        <c:axId val="1416794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4731631"/>
        <c:crosses val="autoZero"/>
        <c:auto val="1"/>
        <c:lblAlgn val="ctr"/>
        <c:lblOffset val="100"/>
        <c:noMultiLvlLbl val="0"/>
      </c:catAx>
      <c:valAx>
        <c:axId val="1534731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67946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GROMACS-GPU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Sheet1!$G$21</c:f>
              <c:strCache>
                <c:ptCount val="1"/>
                <c:pt idx="0">
                  <c:v>BW (n2,c14)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Sheet1!$L$21:$L$23</c:f>
              <c:strCache>
                <c:ptCount val="3"/>
                <c:pt idx="0">
                  <c:v>v2016.3</c:v>
                </c:pt>
                <c:pt idx="1">
                  <c:v>v2018.3</c:v>
                </c:pt>
                <c:pt idx="2">
                  <c:v>v2019</c:v>
                </c:pt>
              </c:strCache>
            </c:strRef>
          </c:cat>
          <c:val>
            <c:numRef>
              <c:f>Sheet1!$H$21:$J$21</c:f>
              <c:numCache>
                <c:formatCode>General</c:formatCode>
                <c:ptCount val="3"/>
                <c:pt idx="0">
                  <c:v>16.77</c:v>
                </c:pt>
                <c:pt idx="1">
                  <c:v>17.57</c:v>
                </c:pt>
                <c:pt idx="2">
                  <c:v>17.07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1C-4D0F-A849-2CD0915A5C92}"/>
            </c:ext>
          </c:extLst>
        </c:ser>
        <c:ser>
          <c:idx val="1"/>
          <c:order val="1"/>
          <c:tx>
            <c:strRef>
              <c:f>Sheet1!$G$22</c:f>
              <c:strCache>
                <c:ptCount val="1"/>
                <c:pt idx="0">
                  <c:v>BW (n4,c7)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Sheet1!$L$21:$L$23</c:f>
              <c:strCache>
                <c:ptCount val="3"/>
                <c:pt idx="0">
                  <c:v>v2016.3</c:v>
                </c:pt>
                <c:pt idx="1">
                  <c:v>v2018.3</c:v>
                </c:pt>
                <c:pt idx="2">
                  <c:v>v2019</c:v>
                </c:pt>
              </c:strCache>
            </c:strRef>
          </c:cat>
          <c:val>
            <c:numRef>
              <c:f>Sheet1!$H$22:$J$22</c:f>
              <c:numCache>
                <c:formatCode>General</c:formatCode>
                <c:ptCount val="3"/>
                <c:pt idx="1">
                  <c:v>22.86</c:v>
                </c:pt>
                <c:pt idx="2">
                  <c:v>21.37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1C-4D0F-A849-2CD0915A5C92}"/>
            </c:ext>
          </c:extLst>
        </c:ser>
        <c:ser>
          <c:idx val="2"/>
          <c:order val="2"/>
          <c:tx>
            <c:strRef>
              <c:f>Sheet1!$G$23</c:f>
              <c:strCache>
                <c:ptCount val="1"/>
                <c:pt idx="0">
                  <c:v>SK (n2,c14)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Sheet1!$L$21:$L$23</c:f>
              <c:strCache>
                <c:ptCount val="3"/>
                <c:pt idx="0">
                  <c:v>v2016.3</c:v>
                </c:pt>
                <c:pt idx="1">
                  <c:v>v2018.3</c:v>
                </c:pt>
                <c:pt idx="2">
                  <c:v>v2019</c:v>
                </c:pt>
              </c:strCache>
            </c:strRef>
          </c:cat>
          <c:val>
            <c:numRef>
              <c:f>Sheet1!$H$23:$J$23</c:f>
              <c:numCache>
                <c:formatCode>General</c:formatCode>
                <c:ptCount val="3"/>
                <c:pt idx="1">
                  <c:v>24.47</c:v>
                </c:pt>
                <c:pt idx="2">
                  <c:v>22.45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1C-4D0F-A849-2CD0915A5C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3053311"/>
        <c:axId val="83054559"/>
      </c:barChart>
      <c:catAx>
        <c:axId val="83053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054559"/>
        <c:crosses val="autoZero"/>
        <c:auto val="1"/>
        <c:lblAlgn val="ctr"/>
        <c:lblOffset val="100"/>
        <c:noMultiLvlLbl val="0"/>
      </c:catAx>
      <c:valAx>
        <c:axId val="83054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0533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GROMACS/2019</a:t>
            </a:r>
          </a:p>
        </c:rich>
      </c:tx>
      <c:layout>
        <c:manualLayout>
          <c:xMode val="edge"/>
          <c:yMode val="edge"/>
          <c:x val="0.37125876565835947"/>
          <c:y val="1.15706733539692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Sheet1!$K$28</c:f>
              <c:strCache>
                <c:ptCount val="1"/>
                <c:pt idx="0">
                  <c:v>MPI (n4,c7)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Sheet1!$O$28:$O$29</c:f>
              <c:strCache>
                <c:ptCount val="2"/>
                <c:pt idx="0">
                  <c:v>BW</c:v>
                </c:pt>
                <c:pt idx="1">
                  <c:v>SK</c:v>
                </c:pt>
              </c:strCache>
            </c:strRef>
          </c:cat>
          <c:val>
            <c:numRef>
              <c:f>Sheet1!$L$28:$M$28</c:f>
              <c:numCache>
                <c:formatCode>General</c:formatCode>
                <c:ptCount val="2"/>
                <c:pt idx="0">
                  <c:v>21.37</c:v>
                </c:pt>
                <c:pt idx="1">
                  <c:v>22.45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C4-4EDE-B067-E88B048CC54A}"/>
            </c:ext>
          </c:extLst>
        </c:ser>
        <c:ser>
          <c:idx val="1"/>
          <c:order val="1"/>
          <c:tx>
            <c:strRef>
              <c:f>Sheet1!$K$29</c:f>
              <c:strCache>
                <c:ptCount val="1"/>
                <c:pt idx="0">
                  <c:v>Thread-MPI (n4,c7)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Sheet1!$O$28:$O$29</c:f>
              <c:strCache>
                <c:ptCount val="2"/>
                <c:pt idx="0">
                  <c:v>BW</c:v>
                </c:pt>
                <c:pt idx="1">
                  <c:v>SK</c:v>
                </c:pt>
              </c:strCache>
            </c:strRef>
          </c:cat>
          <c:val>
            <c:numRef>
              <c:f>Sheet1!$L$29:$M$29</c:f>
              <c:numCache>
                <c:formatCode>General</c:formatCode>
                <c:ptCount val="2"/>
                <c:pt idx="0">
                  <c:v>17.96</c:v>
                </c:pt>
                <c:pt idx="1">
                  <c:v>26.87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C4-4EDE-B067-E88B048CC5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2290639"/>
        <c:axId val="2102292303"/>
      </c:barChart>
      <c:catAx>
        <c:axId val="2102290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2292303"/>
        <c:crosses val="autoZero"/>
        <c:auto val="1"/>
        <c:lblAlgn val="ctr"/>
        <c:lblOffset val="100"/>
        <c:noMultiLvlLbl val="0"/>
      </c:catAx>
      <c:valAx>
        <c:axId val="21022923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22906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smtClean="0"/>
              <a:t>GROMACS/2019</a:t>
            </a:r>
            <a:endParaRPr lang="en-US" sz="20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BW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Sheet1!$H$28:$H$29</c:f>
              <c:strCache>
                <c:ptCount val="2"/>
                <c:pt idx="0">
                  <c:v>(n4,c7)</c:v>
                </c:pt>
                <c:pt idx="1">
                  <c:v>(n4,c7,offload)</c:v>
                </c:pt>
              </c:strCache>
            </c:strRef>
          </c:cat>
          <c:val>
            <c:numRef>
              <c:f>Sheet1!$I$28:$I$29</c:f>
              <c:numCache>
                <c:formatCode>General</c:formatCode>
                <c:ptCount val="2"/>
                <c:pt idx="0">
                  <c:v>21.37</c:v>
                </c:pt>
                <c:pt idx="1">
                  <c:v>25.356999999999999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D6-43DB-826D-B23E4EA45E13}"/>
            </c:ext>
          </c:extLst>
        </c:ser>
        <c:ser>
          <c:idx val="1"/>
          <c:order val="1"/>
          <c:tx>
            <c:v>SK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Sheet1!$H$28:$H$29</c:f>
              <c:strCache>
                <c:ptCount val="2"/>
                <c:pt idx="0">
                  <c:v>(n4,c7)</c:v>
                </c:pt>
                <c:pt idx="1">
                  <c:v>(n4,c7,offload)</c:v>
                </c:pt>
              </c:strCache>
            </c:strRef>
          </c:cat>
          <c:val>
            <c:numRef>
              <c:f>Sheet1!$J$28:$J$29</c:f>
              <c:numCache>
                <c:formatCode>General</c:formatCode>
                <c:ptCount val="2"/>
                <c:pt idx="0">
                  <c:v>22.45</c:v>
                </c:pt>
                <c:pt idx="1">
                  <c:v>33.93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D6-43DB-826D-B23E4EA45E1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57362351"/>
        <c:axId val="1457362767"/>
      </c:barChart>
      <c:catAx>
        <c:axId val="1457362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7362767"/>
        <c:crosses val="autoZero"/>
        <c:auto val="1"/>
        <c:lblAlgn val="ctr"/>
        <c:lblOffset val="100"/>
        <c:noMultiLvlLbl val="0"/>
      </c:catAx>
      <c:valAx>
        <c:axId val="1457362767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73623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GROMACS/2019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Sheet1!$H$32:$H$33</c:f>
              <c:strCache>
                <c:ptCount val="2"/>
                <c:pt idx="0">
                  <c:v>BW (N2, n8, c7)</c:v>
                </c:pt>
                <c:pt idx="1">
                  <c:v>BW (N2, n8, c7, offload)</c:v>
                </c:pt>
              </c:strCache>
            </c:strRef>
          </c:cat>
          <c:val>
            <c:numRef>
              <c:f>Sheet1!$I$32:$I$33</c:f>
              <c:numCache>
                <c:formatCode>General</c:formatCode>
                <c:ptCount val="2"/>
                <c:pt idx="0">
                  <c:v>28.35</c:v>
                </c:pt>
                <c:pt idx="1">
                  <c:v>31.09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EB-4C67-8381-0C6EA3A115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86381503"/>
        <c:axId val="1386378175"/>
      </c:barChart>
      <c:catAx>
        <c:axId val="1386381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6378175"/>
        <c:crosses val="autoZero"/>
        <c:auto val="1"/>
        <c:lblAlgn val="ctr"/>
        <c:lblOffset val="100"/>
        <c:noMultiLvlLbl val="0"/>
      </c:catAx>
      <c:valAx>
        <c:axId val="1386378175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6381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LAMMPS - OpenMM - CHARMM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Sheet1!$A$31:$A$33</c:f>
              <c:strCache>
                <c:ptCount val="3"/>
                <c:pt idx="0">
                  <c:v>LAMMPS (n28)</c:v>
                </c:pt>
                <c:pt idx="1">
                  <c:v>OpenMM (2GPU)</c:v>
                </c:pt>
                <c:pt idx="2">
                  <c:v>CHARMM/DOMDEC (2GPU)</c:v>
                </c:pt>
              </c:strCache>
            </c:strRef>
          </c:cat>
          <c:val>
            <c:numRef>
              <c:f>Sheet1!$B$31:$B$33</c:f>
              <c:numCache>
                <c:formatCode>General</c:formatCode>
                <c:ptCount val="3"/>
                <c:pt idx="0">
                  <c:v>0.91</c:v>
                </c:pt>
                <c:pt idx="1">
                  <c:v>2.31</c:v>
                </c:pt>
                <c:pt idx="2">
                  <c:v>3.41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A-44EE-9321-F2C5F68FA0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4506816"/>
        <c:axId val="1394499744"/>
      </c:barChart>
      <c:catAx>
        <c:axId val="139450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4499744"/>
        <c:crosses val="autoZero"/>
        <c:auto val="1"/>
        <c:lblAlgn val="ctr"/>
        <c:lblOffset val="100"/>
        <c:noMultiLvlLbl val="0"/>
      </c:catAx>
      <c:valAx>
        <c:axId val="139449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4506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Software on Kebnekaise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0764777953862193E-2"/>
          <c:y val="0.18032277880158598"/>
          <c:w val="0.84409039491770588"/>
          <c:h val="0.6948829694160569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DE6-4004-B8D0-35B4C8B0272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DE6-4004-B8D0-35B4C8B0272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DE6-4004-B8D0-35B4C8B0272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DE6-4004-B8D0-35B4C8B0272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DE6-4004-B8D0-35B4C8B0272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DE6-4004-B8D0-35B4C8B0272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BDE6-4004-B8D0-35B4C8B0272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BDE6-4004-B8D0-35B4C8B0272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BDE6-4004-B8D0-35B4C8B02720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BDE6-4004-B8D0-35B4C8B02720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BDE6-4004-B8D0-35B4C8B0272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'[Coreh-HPC2N.xlsx]Blad1'!$A$2:$A$12</c:f>
              <c:strCache>
                <c:ptCount val="11"/>
                <c:pt idx="0">
                  <c:v>VASP</c:v>
                </c:pt>
                <c:pt idx="1">
                  <c:v>GROMACS</c:v>
                </c:pt>
                <c:pt idx="2">
                  <c:v>LAMMPS</c:v>
                </c:pt>
                <c:pt idx="3">
                  <c:v>GAUSSIAN</c:v>
                </c:pt>
                <c:pt idx="4">
                  <c:v>GPAW</c:v>
                </c:pt>
                <c:pt idx="5">
                  <c:v>R</c:v>
                </c:pt>
                <c:pt idx="6">
                  <c:v>NWChem</c:v>
                </c:pt>
                <c:pt idx="7">
                  <c:v>MATLAB</c:v>
                </c:pt>
                <c:pt idx="8">
                  <c:v>AMBER</c:v>
                </c:pt>
                <c:pt idx="9">
                  <c:v>OpenFOAM</c:v>
                </c:pt>
                <c:pt idx="10">
                  <c:v>Wannier90</c:v>
                </c:pt>
              </c:strCache>
            </c:strRef>
          </c:cat>
          <c:val>
            <c:numRef>
              <c:f>'[Coreh-HPC2N.xlsx]Blad1'!$B$2:$B$12</c:f>
              <c:numCache>
                <c:formatCode>General</c:formatCode>
                <c:ptCount val="11"/>
                <c:pt idx="0">
                  <c:v>182958</c:v>
                </c:pt>
                <c:pt idx="1">
                  <c:v>156163</c:v>
                </c:pt>
                <c:pt idx="2">
                  <c:v>20578</c:v>
                </c:pt>
                <c:pt idx="3">
                  <c:v>11977</c:v>
                </c:pt>
                <c:pt idx="4">
                  <c:v>6754</c:v>
                </c:pt>
                <c:pt idx="5">
                  <c:v>3172</c:v>
                </c:pt>
                <c:pt idx="6">
                  <c:v>1629</c:v>
                </c:pt>
                <c:pt idx="7">
                  <c:v>901</c:v>
                </c:pt>
                <c:pt idx="8">
                  <c:v>7</c:v>
                </c:pt>
                <c:pt idx="9">
                  <c:v>4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DE6-4004-B8D0-35B4C8B0272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Software on Abisko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626-48DE-AB43-A4C429D3D0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626-48DE-AB43-A4C429D3D0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626-48DE-AB43-A4C429D3D0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626-48DE-AB43-A4C429D3D0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626-48DE-AB43-A4C429D3D06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626-48DE-AB43-A4C429D3D06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8626-48DE-AB43-A4C429D3D06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8626-48DE-AB43-A4C429D3D06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8626-48DE-AB43-A4C429D3D06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Blad1!$A$15:$A$23</c:f>
              <c:strCache>
                <c:ptCount val="9"/>
                <c:pt idx="0">
                  <c:v>Singularity</c:v>
                </c:pt>
                <c:pt idx="1">
                  <c:v>GROMACS</c:v>
                </c:pt>
                <c:pt idx="2">
                  <c:v>VASP</c:v>
                </c:pt>
                <c:pt idx="3">
                  <c:v>GAUSSIAN</c:v>
                </c:pt>
                <c:pt idx="4">
                  <c:v>SIESTA</c:v>
                </c:pt>
                <c:pt idx="5">
                  <c:v>AMBER</c:v>
                </c:pt>
                <c:pt idx="6">
                  <c:v>WRF</c:v>
                </c:pt>
                <c:pt idx="7">
                  <c:v>MATLAB</c:v>
                </c:pt>
                <c:pt idx="8">
                  <c:v>NWChem</c:v>
                </c:pt>
              </c:strCache>
            </c:strRef>
          </c:cat>
          <c:val>
            <c:numRef>
              <c:f>Blad1!$B$15:$B$23</c:f>
              <c:numCache>
                <c:formatCode>General</c:formatCode>
                <c:ptCount val="9"/>
                <c:pt idx="0">
                  <c:v>332496</c:v>
                </c:pt>
                <c:pt idx="1">
                  <c:v>147715</c:v>
                </c:pt>
                <c:pt idx="2">
                  <c:v>97026</c:v>
                </c:pt>
                <c:pt idx="3">
                  <c:v>56172</c:v>
                </c:pt>
                <c:pt idx="4">
                  <c:v>25262</c:v>
                </c:pt>
                <c:pt idx="5">
                  <c:v>4702</c:v>
                </c:pt>
                <c:pt idx="6">
                  <c:v>351</c:v>
                </c:pt>
                <c:pt idx="7">
                  <c:v>84</c:v>
                </c:pt>
                <c:pt idx="8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626-48DE-AB43-A4C429D3D06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N-body MD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Sheet1!$B$2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Sheet1!$A$3:$A$12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28</c:v>
                </c:pt>
                <c:pt idx="6">
                  <c:v>32</c:v>
                </c:pt>
                <c:pt idx="7">
                  <c:v>68</c:v>
                </c:pt>
                <c:pt idx="8">
                  <c:v>136</c:v>
                </c:pt>
                <c:pt idx="9">
                  <c:v>272</c:v>
                </c:pt>
              </c:numCache>
            </c:numRef>
          </c:cat>
          <c:val>
            <c:numRef>
              <c:f>Sheet1!$B$3:$B$12</c:f>
              <c:numCache>
                <c:formatCode>General</c:formatCode>
                <c:ptCount val="10"/>
                <c:pt idx="0">
                  <c:v>8</c:v>
                </c:pt>
                <c:pt idx="1">
                  <c:v>17.100000000000001</c:v>
                </c:pt>
                <c:pt idx="2">
                  <c:v>32.5</c:v>
                </c:pt>
                <c:pt idx="3">
                  <c:v>54</c:v>
                </c:pt>
                <c:pt idx="4">
                  <c:v>98.7</c:v>
                </c:pt>
                <c:pt idx="5">
                  <c:v>98.5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D3-4A9E-ADE7-5810F7561EF9}"/>
            </c:ext>
          </c:extLst>
        </c:ser>
        <c:ser>
          <c:idx val="2"/>
          <c:order val="1"/>
          <c:tx>
            <c:strRef>
              <c:f>Sheet1!$C$2</c:f>
              <c:strCache>
                <c:ptCount val="1"/>
                <c:pt idx="0">
                  <c:v>KNL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Sheet1!$A$3:$A$12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28</c:v>
                </c:pt>
                <c:pt idx="6">
                  <c:v>32</c:v>
                </c:pt>
                <c:pt idx="7">
                  <c:v>68</c:v>
                </c:pt>
                <c:pt idx="8">
                  <c:v>136</c:v>
                </c:pt>
                <c:pt idx="9">
                  <c:v>272</c:v>
                </c:pt>
              </c:numCache>
            </c:numRef>
          </c:cat>
          <c:val>
            <c:numRef>
              <c:f>Sheet1!$C$3:$C$12</c:f>
              <c:numCache>
                <c:formatCode>General</c:formatCode>
                <c:ptCount val="10"/>
                <c:pt idx="0">
                  <c:v>3.8</c:v>
                </c:pt>
                <c:pt idx="1">
                  <c:v>7.3</c:v>
                </c:pt>
                <c:pt idx="2">
                  <c:v>14.5</c:v>
                </c:pt>
                <c:pt idx="3">
                  <c:v>28.9</c:v>
                </c:pt>
                <c:pt idx="4">
                  <c:v>57.4</c:v>
                </c:pt>
                <c:pt idx="6">
                  <c:v>113.5</c:v>
                </c:pt>
                <c:pt idx="7">
                  <c:v>235.9</c:v>
                </c:pt>
                <c:pt idx="8">
                  <c:v>326.39999999999998</c:v>
                </c:pt>
                <c:pt idx="9">
                  <c:v>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D3-4A9E-ADE7-5810F7561EF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70409375"/>
        <c:axId val="370401887"/>
      </c:barChart>
      <c:catAx>
        <c:axId val="3704093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Nr. Threads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0401887"/>
        <c:crosses val="autoZero"/>
        <c:auto val="1"/>
        <c:lblAlgn val="ctr"/>
        <c:lblOffset val="100"/>
        <c:noMultiLvlLbl val="0"/>
      </c:catAx>
      <c:valAx>
        <c:axId val="370401887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GFLOPS/s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370409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Scopus</a:t>
            </a:r>
            <a:r>
              <a:rPr lang="en-US" sz="1800" baseline="0"/>
              <a:t> citations </a:t>
            </a:r>
            <a:endParaRPr lang="en-US" sz="1800"/>
          </a:p>
        </c:rich>
      </c:tx>
      <c:layout>
        <c:manualLayout>
          <c:xMode val="edge"/>
          <c:yMode val="edge"/>
          <c:x val="0.40949300087489071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NAMD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Scopus_citations!$A$9:$A$40</c:f>
              <c:numCache>
                <c:formatCode>General</c:formatCode>
                <c:ptCount val="32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  <c:pt idx="3">
                  <c:v>2016</c:v>
                </c:pt>
                <c:pt idx="4">
                  <c:v>2015</c:v>
                </c:pt>
                <c:pt idx="5">
                  <c:v>2014</c:v>
                </c:pt>
                <c:pt idx="6">
                  <c:v>2013</c:v>
                </c:pt>
                <c:pt idx="7">
                  <c:v>2012</c:v>
                </c:pt>
                <c:pt idx="8">
                  <c:v>2011</c:v>
                </c:pt>
                <c:pt idx="9">
                  <c:v>2010</c:v>
                </c:pt>
                <c:pt idx="10">
                  <c:v>2009</c:v>
                </c:pt>
                <c:pt idx="11">
                  <c:v>2008</c:v>
                </c:pt>
                <c:pt idx="12">
                  <c:v>2007</c:v>
                </c:pt>
                <c:pt idx="13">
                  <c:v>2006</c:v>
                </c:pt>
                <c:pt idx="14">
                  <c:v>2005</c:v>
                </c:pt>
                <c:pt idx="15">
                  <c:v>2004</c:v>
                </c:pt>
                <c:pt idx="16">
                  <c:v>2003</c:v>
                </c:pt>
                <c:pt idx="17">
                  <c:v>2002</c:v>
                </c:pt>
                <c:pt idx="18">
                  <c:v>2001</c:v>
                </c:pt>
                <c:pt idx="19">
                  <c:v>2000</c:v>
                </c:pt>
                <c:pt idx="20">
                  <c:v>1999</c:v>
                </c:pt>
                <c:pt idx="21">
                  <c:v>1998</c:v>
                </c:pt>
                <c:pt idx="22">
                  <c:v>1997</c:v>
                </c:pt>
                <c:pt idx="23">
                  <c:v>1996</c:v>
                </c:pt>
                <c:pt idx="24">
                  <c:v>1995</c:v>
                </c:pt>
                <c:pt idx="25">
                  <c:v>1994</c:v>
                </c:pt>
                <c:pt idx="26">
                  <c:v>1993</c:v>
                </c:pt>
                <c:pt idx="27">
                  <c:v>1992</c:v>
                </c:pt>
                <c:pt idx="28">
                  <c:v>1991</c:v>
                </c:pt>
                <c:pt idx="29">
                  <c:v>1990</c:v>
                </c:pt>
                <c:pt idx="30">
                  <c:v>1988</c:v>
                </c:pt>
                <c:pt idx="31">
                  <c:v>1986</c:v>
                </c:pt>
              </c:numCache>
            </c:numRef>
          </c:xVal>
          <c:yVal>
            <c:numRef>
              <c:f>Scopus_citations!$B$9:$B$40</c:f>
              <c:numCache>
                <c:formatCode>General</c:formatCode>
                <c:ptCount val="32"/>
                <c:pt idx="0">
                  <c:v>18</c:v>
                </c:pt>
                <c:pt idx="1">
                  <c:v>147</c:v>
                </c:pt>
                <c:pt idx="2">
                  <c:v>122</c:v>
                </c:pt>
                <c:pt idx="3">
                  <c:v>129</c:v>
                </c:pt>
                <c:pt idx="4">
                  <c:v>82</c:v>
                </c:pt>
                <c:pt idx="5">
                  <c:v>65</c:v>
                </c:pt>
                <c:pt idx="6">
                  <c:v>46</c:v>
                </c:pt>
                <c:pt idx="7">
                  <c:v>37</c:v>
                </c:pt>
                <c:pt idx="8">
                  <c:v>38</c:v>
                </c:pt>
                <c:pt idx="9">
                  <c:v>27</c:v>
                </c:pt>
                <c:pt idx="10">
                  <c:v>25</c:v>
                </c:pt>
                <c:pt idx="11">
                  <c:v>28</c:v>
                </c:pt>
                <c:pt idx="12">
                  <c:v>8</c:v>
                </c:pt>
                <c:pt idx="13">
                  <c:v>9</c:v>
                </c:pt>
                <c:pt idx="14">
                  <c:v>12</c:v>
                </c:pt>
                <c:pt idx="15">
                  <c:v>5</c:v>
                </c:pt>
                <c:pt idx="16">
                  <c:v>2</c:v>
                </c:pt>
                <c:pt idx="17">
                  <c:v>1</c:v>
                </c:pt>
                <c:pt idx="18">
                  <c:v>1</c:v>
                </c:pt>
                <c:pt idx="19">
                  <c:v>2</c:v>
                </c:pt>
                <c:pt idx="20">
                  <c:v>1</c:v>
                </c:pt>
                <c:pt idx="21">
                  <c:v>1</c:v>
                </c:pt>
                <c:pt idx="22">
                  <c:v>3</c:v>
                </c:pt>
                <c:pt idx="23">
                  <c:v>2</c:v>
                </c:pt>
                <c:pt idx="24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B03-4B4B-AC4B-AA8C5B665692}"/>
            </c:ext>
          </c:extLst>
        </c:ser>
        <c:ser>
          <c:idx val="1"/>
          <c:order val="1"/>
          <c:tx>
            <c:v>GROMACS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Scopus_citations!$A$9:$A$40</c:f>
              <c:numCache>
                <c:formatCode>General</c:formatCode>
                <c:ptCount val="32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  <c:pt idx="3">
                  <c:v>2016</c:v>
                </c:pt>
                <c:pt idx="4">
                  <c:v>2015</c:v>
                </c:pt>
                <c:pt idx="5">
                  <c:v>2014</c:v>
                </c:pt>
                <c:pt idx="6">
                  <c:v>2013</c:v>
                </c:pt>
                <c:pt idx="7">
                  <c:v>2012</c:v>
                </c:pt>
                <c:pt idx="8">
                  <c:v>2011</c:v>
                </c:pt>
                <c:pt idx="9">
                  <c:v>2010</c:v>
                </c:pt>
                <c:pt idx="10">
                  <c:v>2009</c:v>
                </c:pt>
                <c:pt idx="11">
                  <c:v>2008</c:v>
                </c:pt>
                <c:pt idx="12">
                  <c:v>2007</c:v>
                </c:pt>
                <c:pt idx="13">
                  <c:v>2006</c:v>
                </c:pt>
                <c:pt idx="14">
                  <c:v>2005</c:v>
                </c:pt>
                <c:pt idx="15">
                  <c:v>2004</c:v>
                </c:pt>
                <c:pt idx="16">
                  <c:v>2003</c:v>
                </c:pt>
                <c:pt idx="17">
                  <c:v>2002</c:v>
                </c:pt>
                <c:pt idx="18">
                  <c:v>2001</c:v>
                </c:pt>
                <c:pt idx="19">
                  <c:v>2000</c:v>
                </c:pt>
                <c:pt idx="20">
                  <c:v>1999</c:v>
                </c:pt>
                <c:pt idx="21">
                  <c:v>1998</c:v>
                </c:pt>
                <c:pt idx="22">
                  <c:v>1997</c:v>
                </c:pt>
                <c:pt idx="23">
                  <c:v>1996</c:v>
                </c:pt>
                <c:pt idx="24">
                  <c:v>1995</c:v>
                </c:pt>
                <c:pt idx="25">
                  <c:v>1994</c:v>
                </c:pt>
                <c:pt idx="26">
                  <c:v>1993</c:v>
                </c:pt>
                <c:pt idx="27">
                  <c:v>1992</c:v>
                </c:pt>
                <c:pt idx="28">
                  <c:v>1991</c:v>
                </c:pt>
                <c:pt idx="29">
                  <c:v>1990</c:v>
                </c:pt>
                <c:pt idx="30">
                  <c:v>1988</c:v>
                </c:pt>
                <c:pt idx="31">
                  <c:v>1986</c:v>
                </c:pt>
              </c:numCache>
            </c:numRef>
          </c:xVal>
          <c:yVal>
            <c:numRef>
              <c:f>Scopus_citations!$C$9:$C$40</c:f>
              <c:numCache>
                <c:formatCode>General</c:formatCode>
                <c:ptCount val="32"/>
                <c:pt idx="0">
                  <c:v>17</c:v>
                </c:pt>
                <c:pt idx="1">
                  <c:v>108</c:v>
                </c:pt>
                <c:pt idx="2">
                  <c:v>81</c:v>
                </c:pt>
                <c:pt idx="3">
                  <c:v>74</c:v>
                </c:pt>
                <c:pt idx="4">
                  <c:v>95</c:v>
                </c:pt>
                <c:pt idx="5">
                  <c:v>82</c:v>
                </c:pt>
                <c:pt idx="6">
                  <c:v>59</c:v>
                </c:pt>
                <c:pt idx="7">
                  <c:v>65</c:v>
                </c:pt>
                <c:pt idx="8">
                  <c:v>44</c:v>
                </c:pt>
                <c:pt idx="9">
                  <c:v>44</c:v>
                </c:pt>
                <c:pt idx="10">
                  <c:v>30</c:v>
                </c:pt>
                <c:pt idx="11">
                  <c:v>21</c:v>
                </c:pt>
                <c:pt idx="12">
                  <c:v>20</c:v>
                </c:pt>
                <c:pt idx="13">
                  <c:v>14</c:v>
                </c:pt>
                <c:pt idx="14">
                  <c:v>28</c:v>
                </c:pt>
                <c:pt idx="15">
                  <c:v>16</c:v>
                </c:pt>
                <c:pt idx="16">
                  <c:v>5</c:v>
                </c:pt>
                <c:pt idx="17">
                  <c:v>1</c:v>
                </c:pt>
                <c:pt idx="18">
                  <c:v>2</c:v>
                </c:pt>
                <c:pt idx="20">
                  <c:v>1</c:v>
                </c:pt>
                <c:pt idx="21">
                  <c:v>1</c:v>
                </c:pt>
                <c:pt idx="24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B03-4B4B-AC4B-AA8C5B665692}"/>
            </c:ext>
          </c:extLst>
        </c:ser>
        <c:ser>
          <c:idx val="2"/>
          <c:order val="2"/>
          <c:tx>
            <c:v>AMBER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Scopus_citations!$A$9:$A$40</c:f>
              <c:numCache>
                <c:formatCode>General</c:formatCode>
                <c:ptCount val="32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  <c:pt idx="3">
                  <c:v>2016</c:v>
                </c:pt>
                <c:pt idx="4">
                  <c:v>2015</c:v>
                </c:pt>
                <c:pt idx="5">
                  <c:v>2014</c:v>
                </c:pt>
                <c:pt idx="6">
                  <c:v>2013</c:v>
                </c:pt>
                <c:pt idx="7">
                  <c:v>2012</c:v>
                </c:pt>
                <c:pt idx="8">
                  <c:v>2011</c:v>
                </c:pt>
                <c:pt idx="9">
                  <c:v>2010</c:v>
                </c:pt>
                <c:pt idx="10">
                  <c:v>2009</c:v>
                </c:pt>
                <c:pt idx="11">
                  <c:v>2008</c:v>
                </c:pt>
                <c:pt idx="12">
                  <c:v>2007</c:v>
                </c:pt>
                <c:pt idx="13">
                  <c:v>2006</c:v>
                </c:pt>
                <c:pt idx="14">
                  <c:v>2005</c:v>
                </c:pt>
                <c:pt idx="15">
                  <c:v>2004</c:v>
                </c:pt>
                <c:pt idx="16">
                  <c:v>2003</c:v>
                </c:pt>
                <c:pt idx="17">
                  <c:v>2002</c:v>
                </c:pt>
                <c:pt idx="18">
                  <c:v>2001</c:v>
                </c:pt>
                <c:pt idx="19">
                  <c:v>2000</c:v>
                </c:pt>
                <c:pt idx="20">
                  <c:v>1999</c:v>
                </c:pt>
                <c:pt idx="21">
                  <c:v>1998</c:v>
                </c:pt>
                <c:pt idx="22">
                  <c:v>1997</c:v>
                </c:pt>
                <c:pt idx="23">
                  <c:v>1996</c:v>
                </c:pt>
                <c:pt idx="24">
                  <c:v>1995</c:v>
                </c:pt>
                <c:pt idx="25">
                  <c:v>1994</c:v>
                </c:pt>
                <c:pt idx="26">
                  <c:v>1993</c:v>
                </c:pt>
                <c:pt idx="27">
                  <c:v>1992</c:v>
                </c:pt>
                <c:pt idx="28">
                  <c:v>1991</c:v>
                </c:pt>
                <c:pt idx="29">
                  <c:v>1990</c:v>
                </c:pt>
                <c:pt idx="30">
                  <c:v>1988</c:v>
                </c:pt>
                <c:pt idx="31">
                  <c:v>1986</c:v>
                </c:pt>
              </c:numCache>
            </c:numRef>
          </c:xVal>
          <c:yVal>
            <c:numRef>
              <c:f>Scopus_citations!$D$9:$D$40</c:f>
              <c:numCache>
                <c:formatCode>General</c:formatCode>
                <c:ptCount val="32"/>
                <c:pt idx="0">
                  <c:v>11</c:v>
                </c:pt>
                <c:pt idx="1">
                  <c:v>111</c:v>
                </c:pt>
                <c:pt idx="2">
                  <c:v>97</c:v>
                </c:pt>
                <c:pt idx="3">
                  <c:v>93</c:v>
                </c:pt>
                <c:pt idx="4">
                  <c:v>114</c:v>
                </c:pt>
                <c:pt idx="5">
                  <c:v>102</c:v>
                </c:pt>
                <c:pt idx="6">
                  <c:v>103</c:v>
                </c:pt>
                <c:pt idx="7">
                  <c:v>96</c:v>
                </c:pt>
                <c:pt idx="8">
                  <c:v>71</c:v>
                </c:pt>
                <c:pt idx="9">
                  <c:v>93</c:v>
                </c:pt>
                <c:pt idx="10">
                  <c:v>72</c:v>
                </c:pt>
                <c:pt idx="11">
                  <c:v>71</c:v>
                </c:pt>
                <c:pt idx="12">
                  <c:v>63</c:v>
                </c:pt>
                <c:pt idx="13">
                  <c:v>71</c:v>
                </c:pt>
                <c:pt idx="14">
                  <c:v>70</c:v>
                </c:pt>
                <c:pt idx="15">
                  <c:v>63</c:v>
                </c:pt>
                <c:pt idx="16">
                  <c:v>48</c:v>
                </c:pt>
                <c:pt idx="17">
                  <c:v>34</c:v>
                </c:pt>
                <c:pt idx="18">
                  <c:v>36</c:v>
                </c:pt>
                <c:pt idx="19">
                  <c:v>41</c:v>
                </c:pt>
                <c:pt idx="20">
                  <c:v>34</c:v>
                </c:pt>
                <c:pt idx="21">
                  <c:v>43</c:v>
                </c:pt>
                <c:pt idx="22">
                  <c:v>44</c:v>
                </c:pt>
                <c:pt idx="23">
                  <c:v>34</c:v>
                </c:pt>
                <c:pt idx="24">
                  <c:v>26</c:v>
                </c:pt>
                <c:pt idx="25">
                  <c:v>17</c:v>
                </c:pt>
                <c:pt idx="26">
                  <c:v>22</c:v>
                </c:pt>
                <c:pt idx="27">
                  <c:v>12</c:v>
                </c:pt>
                <c:pt idx="28">
                  <c:v>21</c:v>
                </c:pt>
                <c:pt idx="29">
                  <c:v>10</c:v>
                </c:pt>
                <c:pt idx="30">
                  <c:v>3</c:v>
                </c:pt>
                <c:pt idx="3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B03-4B4B-AC4B-AA8C5B665692}"/>
            </c:ext>
          </c:extLst>
        </c:ser>
        <c:ser>
          <c:idx val="3"/>
          <c:order val="3"/>
          <c:tx>
            <c:v>LAMMPS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Scopus_citations!$A$9:$A$40</c:f>
              <c:numCache>
                <c:formatCode>General</c:formatCode>
                <c:ptCount val="32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  <c:pt idx="3">
                  <c:v>2016</c:v>
                </c:pt>
                <c:pt idx="4">
                  <c:v>2015</c:v>
                </c:pt>
                <c:pt idx="5">
                  <c:v>2014</c:v>
                </c:pt>
                <c:pt idx="6">
                  <c:v>2013</c:v>
                </c:pt>
                <c:pt idx="7">
                  <c:v>2012</c:v>
                </c:pt>
                <c:pt idx="8">
                  <c:v>2011</c:v>
                </c:pt>
                <c:pt idx="9">
                  <c:v>2010</c:v>
                </c:pt>
                <c:pt idx="10">
                  <c:v>2009</c:v>
                </c:pt>
                <c:pt idx="11">
                  <c:v>2008</c:v>
                </c:pt>
                <c:pt idx="12">
                  <c:v>2007</c:v>
                </c:pt>
                <c:pt idx="13">
                  <c:v>2006</c:v>
                </c:pt>
                <c:pt idx="14">
                  <c:v>2005</c:v>
                </c:pt>
                <c:pt idx="15">
                  <c:v>2004</c:v>
                </c:pt>
                <c:pt idx="16">
                  <c:v>2003</c:v>
                </c:pt>
                <c:pt idx="17">
                  <c:v>2002</c:v>
                </c:pt>
                <c:pt idx="18">
                  <c:v>2001</c:v>
                </c:pt>
                <c:pt idx="19">
                  <c:v>2000</c:v>
                </c:pt>
                <c:pt idx="20">
                  <c:v>1999</c:v>
                </c:pt>
                <c:pt idx="21">
                  <c:v>1998</c:v>
                </c:pt>
                <c:pt idx="22">
                  <c:v>1997</c:v>
                </c:pt>
                <c:pt idx="23">
                  <c:v>1996</c:v>
                </c:pt>
                <c:pt idx="24">
                  <c:v>1995</c:v>
                </c:pt>
                <c:pt idx="25">
                  <c:v>1994</c:v>
                </c:pt>
                <c:pt idx="26">
                  <c:v>1993</c:v>
                </c:pt>
                <c:pt idx="27">
                  <c:v>1992</c:v>
                </c:pt>
                <c:pt idx="28">
                  <c:v>1991</c:v>
                </c:pt>
                <c:pt idx="29">
                  <c:v>1990</c:v>
                </c:pt>
                <c:pt idx="30">
                  <c:v>1988</c:v>
                </c:pt>
                <c:pt idx="31">
                  <c:v>1986</c:v>
                </c:pt>
              </c:numCache>
            </c:numRef>
          </c:xVal>
          <c:yVal>
            <c:numRef>
              <c:f>Scopus_citations!$E$9:$E$40</c:f>
              <c:numCache>
                <c:formatCode>General</c:formatCode>
                <c:ptCount val="32"/>
                <c:pt idx="0">
                  <c:v>18</c:v>
                </c:pt>
                <c:pt idx="1">
                  <c:v>99</c:v>
                </c:pt>
                <c:pt idx="2">
                  <c:v>74</c:v>
                </c:pt>
                <c:pt idx="3">
                  <c:v>70</c:v>
                </c:pt>
                <c:pt idx="4">
                  <c:v>66</c:v>
                </c:pt>
                <c:pt idx="5">
                  <c:v>51</c:v>
                </c:pt>
                <c:pt idx="6">
                  <c:v>42</c:v>
                </c:pt>
                <c:pt idx="7">
                  <c:v>31</c:v>
                </c:pt>
                <c:pt idx="8">
                  <c:v>23</c:v>
                </c:pt>
                <c:pt idx="9">
                  <c:v>13</c:v>
                </c:pt>
                <c:pt idx="10">
                  <c:v>14</c:v>
                </c:pt>
                <c:pt idx="11">
                  <c:v>7</c:v>
                </c:pt>
                <c:pt idx="12">
                  <c:v>4</c:v>
                </c:pt>
                <c:pt idx="13">
                  <c:v>2</c:v>
                </c:pt>
                <c:pt idx="15">
                  <c:v>3</c:v>
                </c:pt>
                <c:pt idx="2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B03-4B4B-AC4B-AA8C5B6656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7524512"/>
        <c:axId val="237519520"/>
      </c:scatterChart>
      <c:valAx>
        <c:axId val="237524512"/>
        <c:scaling>
          <c:orientation val="minMax"/>
          <c:max val="2020"/>
          <c:min val="198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519520"/>
        <c:crosses val="autoZero"/>
        <c:crossBetween val="midCat"/>
      </c:valAx>
      <c:valAx>
        <c:axId val="237519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Hits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5245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AMBER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Sheet1!$B$2:$B$4</c:f>
              <c:strCache>
                <c:ptCount val="3"/>
                <c:pt idx="0">
                  <c:v>PMEMD (n28)</c:v>
                </c:pt>
                <c:pt idx="1">
                  <c:v>KNL (n68)</c:v>
                </c:pt>
                <c:pt idx="2">
                  <c:v>SANDER (n28)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1.75</c:v>
                </c:pt>
                <c:pt idx="1">
                  <c:v>0.71</c:v>
                </c:pt>
                <c:pt idx="2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FC-4F37-9F58-8E602F3BEB1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23570016"/>
        <c:axId val="1323568768"/>
      </c:barChart>
      <c:catAx>
        <c:axId val="132357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3568768"/>
        <c:crosses val="autoZero"/>
        <c:auto val="1"/>
        <c:lblAlgn val="ctr"/>
        <c:lblOffset val="100"/>
        <c:noMultiLvlLbl val="0"/>
      </c:catAx>
      <c:valAx>
        <c:axId val="1323568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3570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AMBER-GPU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AMBER16 (BW)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Sheet1!$B$6:$B$9</c:f>
              <c:strCache>
                <c:ptCount val="4"/>
                <c:pt idx="0">
                  <c:v>n1,1GPU</c:v>
                </c:pt>
                <c:pt idx="1">
                  <c:v>n2,2GPU</c:v>
                </c:pt>
                <c:pt idx="2">
                  <c:v>n4,2GPU</c:v>
                </c:pt>
                <c:pt idx="3">
                  <c:v>N2,n8,2GPU</c:v>
                </c:pt>
              </c:strCache>
            </c:strRef>
          </c:cat>
          <c:val>
            <c:numRef>
              <c:f>Sheet1!$C$6:$C$9</c:f>
              <c:numCache>
                <c:formatCode>General</c:formatCode>
                <c:ptCount val="4"/>
                <c:pt idx="0">
                  <c:v>4.5599999999999996</c:v>
                </c:pt>
                <c:pt idx="1">
                  <c:v>6.34</c:v>
                </c:pt>
                <c:pt idx="2">
                  <c:v>8.5500000000000007</c:v>
                </c:pt>
                <c:pt idx="3">
                  <c:v>9.99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83-4D3E-99C8-62AECEAFC55B}"/>
            </c:ext>
          </c:extLst>
        </c:ser>
        <c:ser>
          <c:idx val="1"/>
          <c:order val="1"/>
          <c:tx>
            <c:v>AMBER18 (BW)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Sheet1!$B$6:$B$9</c:f>
              <c:strCache>
                <c:ptCount val="4"/>
                <c:pt idx="0">
                  <c:v>n1,1GPU</c:v>
                </c:pt>
                <c:pt idx="1">
                  <c:v>n2,2GPU</c:v>
                </c:pt>
                <c:pt idx="2">
                  <c:v>n4,2GPU</c:v>
                </c:pt>
                <c:pt idx="3">
                  <c:v>N2,n8,2GPU</c:v>
                </c:pt>
              </c:strCache>
            </c:strRef>
          </c:cat>
          <c:val>
            <c:numRef>
              <c:f>Sheet1!$D$6:$D$9</c:f>
              <c:numCache>
                <c:formatCode>General</c:formatCode>
                <c:ptCount val="4"/>
                <c:pt idx="2">
                  <c:v>9.56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83-4D3E-99C8-62AECEAFC55B}"/>
            </c:ext>
          </c:extLst>
        </c:ser>
        <c:ser>
          <c:idx val="2"/>
          <c:order val="2"/>
          <c:tx>
            <c:v>AMBER18 (SK)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Sheet1!$B$6:$B$9</c:f>
              <c:strCache>
                <c:ptCount val="4"/>
                <c:pt idx="0">
                  <c:v>n1,1GPU</c:v>
                </c:pt>
                <c:pt idx="1">
                  <c:v>n2,2GPU</c:v>
                </c:pt>
                <c:pt idx="2">
                  <c:v>n4,2GPU</c:v>
                </c:pt>
                <c:pt idx="3">
                  <c:v>N2,n8,2GPU</c:v>
                </c:pt>
              </c:strCache>
            </c:strRef>
          </c:cat>
          <c:val>
            <c:numRef>
              <c:f>Sheet1!$E$6:$E$9</c:f>
              <c:numCache>
                <c:formatCode>General</c:formatCode>
                <c:ptCount val="4"/>
                <c:pt idx="2">
                  <c:v>32.18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83-4D3E-99C8-62AECEAFC55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42052192"/>
        <c:axId val="1242050944"/>
      </c:barChart>
      <c:catAx>
        <c:axId val="124205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2050944"/>
        <c:crosses val="autoZero"/>
        <c:auto val="1"/>
        <c:lblAlgn val="ctr"/>
        <c:lblOffset val="100"/>
        <c:noMultiLvlLbl val="0"/>
      </c:catAx>
      <c:valAx>
        <c:axId val="1242050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2052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NAMD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BW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Sheet1!$B$12:$B$15</c:f>
              <c:strCache>
                <c:ptCount val="4"/>
                <c:pt idx="0">
                  <c:v>SMP (p28)</c:v>
                </c:pt>
                <c:pt idx="1">
                  <c:v>MPI (n1,p28)</c:v>
                </c:pt>
                <c:pt idx="2">
                  <c:v>KNL (p68)</c:v>
                </c:pt>
                <c:pt idx="3">
                  <c:v>MPI (n2,p14)</c:v>
                </c:pt>
              </c:strCache>
            </c:strRef>
          </c:cat>
          <c:val>
            <c:numRef>
              <c:f>Sheet1!$C$12:$C$15</c:f>
              <c:numCache>
                <c:formatCode>General</c:formatCode>
                <c:ptCount val="4"/>
                <c:pt idx="0">
                  <c:v>1.91</c:v>
                </c:pt>
                <c:pt idx="1">
                  <c:v>2.14</c:v>
                </c:pt>
                <c:pt idx="2">
                  <c:v>2.27</c:v>
                </c:pt>
                <c:pt idx="3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27-4723-90F7-D293B6507753}"/>
            </c:ext>
          </c:extLst>
        </c:ser>
        <c:ser>
          <c:idx val="1"/>
          <c:order val="1"/>
          <c:tx>
            <c:v>SK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Sheet1!$B$12:$B$15</c:f>
              <c:strCache>
                <c:ptCount val="4"/>
                <c:pt idx="0">
                  <c:v>SMP (p28)</c:v>
                </c:pt>
                <c:pt idx="1">
                  <c:v>MPI (n1,p28)</c:v>
                </c:pt>
                <c:pt idx="2">
                  <c:v>KNL (p68)</c:v>
                </c:pt>
                <c:pt idx="3">
                  <c:v>MPI (n2,p14)</c:v>
                </c:pt>
              </c:strCache>
            </c:strRef>
          </c:cat>
          <c:val>
            <c:numRef>
              <c:f>Sheet1!$D$12:$D$15</c:f>
              <c:numCache>
                <c:formatCode>General</c:formatCode>
                <c:ptCount val="4"/>
                <c:pt idx="0">
                  <c:v>1.77</c:v>
                </c:pt>
                <c:pt idx="1">
                  <c:v>2.06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27-4723-90F7-D293B650775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59241648"/>
        <c:axId val="1159242064"/>
      </c:barChart>
      <c:catAx>
        <c:axId val="115924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242064"/>
        <c:crosses val="autoZero"/>
        <c:auto val="1"/>
        <c:lblAlgn val="ctr"/>
        <c:lblOffset val="100"/>
        <c:noMultiLvlLbl val="0"/>
      </c:catAx>
      <c:valAx>
        <c:axId val="1159242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241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NAMD-GPU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Sheet1!$B$16:$B$17</c:f>
              <c:strCache>
                <c:ptCount val="2"/>
                <c:pt idx="0">
                  <c:v>Broadwell (p28,2GPU)</c:v>
                </c:pt>
                <c:pt idx="1">
                  <c:v>Skylake (p28,2GPU) </c:v>
                </c:pt>
              </c:strCache>
            </c:strRef>
          </c:cat>
          <c:val>
            <c:numRef>
              <c:f>Sheet1!$C$16:$C$17</c:f>
              <c:numCache>
                <c:formatCode>General</c:formatCode>
                <c:ptCount val="2"/>
                <c:pt idx="0">
                  <c:v>7.56</c:v>
                </c:pt>
                <c:pt idx="1">
                  <c:v>12.62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57-4DA0-B50A-EA40069AD28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23565024"/>
        <c:axId val="1323566272"/>
      </c:barChart>
      <c:catAx>
        <c:axId val="132356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3566272"/>
        <c:crosses val="autoZero"/>
        <c:auto val="1"/>
        <c:lblAlgn val="ctr"/>
        <c:lblOffset val="100"/>
        <c:noMultiLvlLbl val="0"/>
      </c:catAx>
      <c:valAx>
        <c:axId val="132356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ns/day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3565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176C5A26-4CDE-4C8E-B3BE-D4C3A9B34325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6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2CE72929-0038-43B0-B071-795C2CA94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63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71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63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2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65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6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93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30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6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AA09-BB71-4CAF-A14A-0AE3138BCF2A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2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7AA09-BB71-4CAF-A14A-0AE3138BCF2A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9D4B8-049E-44B1-B46A-FBD14E8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5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harmm-gui.org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s.uiuc.edu/Training/Tutorials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s.uiuc.edu/Training/Tutorials/" TargetMode="External"/><Relationship Id="rId2" Type="http://schemas.openxmlformats.org/officeDocument/2006/relationships/hyperlink" Target="http://thegrantlab.org/bio3d/tutorials/normal-mode-analysi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rjdkmr/do_x3dna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122363"/>
            <a:ext cx="11326483" cy="2062964"/>
          </a:xfrm>
        </p:spPr>
        <p:txBody>
          <a:bodyPr/>
          <a:lstStyle/>
          <a:p>
            <a:r>
              <a:rPr lang="en-US" dirty="0" smtClean="0"/>
              <a:t>Efficient MD simulations at HPC2N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8393" y="3520057"/>
            <a:ext cx="7004094" cy="1655762"/>
          </a:xfrm>
        </p:spPr>
        <p:txBody>
          <a:bodyPr/>
          <a:lstStyle/>
          <a:p>
            <a:r>
              <a:rPr lang="en-US" dirty="0" smtClean="0"/>
              <a:t>P. Ojeda, B. </a:t>
            </a:r>
            <a:r>
              <a:rPr lang="en-US" dirty="0"/>
              <a:t>B. </a:t>
            </a:r>
            <a:r>
              <a:rPr lang="en-US" dirty="0" err="1"/>
              <a:t>Bryds</a:t>
            </a:r>
            <a:r>
              <a:rPr lang="sv-SE" dirty="0"/>
              <a:t>ö, J. Eriksson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98463"/>
            <a:ext cx="25241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NIC_logo_autocro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967675"/>
            <a:ext cx="1333764" cy="33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umea univers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181" y="398464"/>
            <a:ext cx="1165475" cy="116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19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34" y="577771"/>
            <a:ext cx="10647686" cy="5630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50840" y="6109398"/>
            <a:ext cx="6444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Z</a:t>
            </a:r>
            <a:r>
              <a:rPr lang="en-US" sz="3200" dirty="0" smtClean="0"/>
              <a:t>(</a:t>
            </a:r>
            <a:r>
              <a:rPr lang="en-US" sz="3200" dirty="0" err="1" smtClean="0"/>
              <a:t>i</a:t>
            </a:r>
            <a:r>
              <a:rPr lang="en-US" sz="3200" dirty="0" smtClean="0"/>
              <a:t>) = A*X(</a:t>
            </a:r>
            <a:r>
              <a:rPr lang="en-US" sz="3200" dirty="0" err="1" smtClean="0"/>
              <a:t>i</a:t>
            </a:r>
            <a:r>
              <a:rPr lang="en-US" sz="3200" dirty="0" smtClean="0"/>
              <a:t>) + Y(</a:t>
            </a:r>
            <a:r>
              <a:rPr lang="en-US" sz="3200" dirty="0" err="1" smtClean="0"/>
              <a:t>i</a:t>
            </a:r>
            <a:r>
              <a:rPr lang="en-US" sz="3200" dirty="0" smtClean="0"/>
              <a:t>)   (Vector Op.  SIMD)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005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KNL</a:t>
            </a:r>
            <a:endParaRPr lang="en-US" dirty="0"/>
          </a:p>
        </p:txBody>
      </p:sp>
      <p:pic>
        <p:nvPicPr>
          <p:cNvPr id="3074" name="Picture 2" descr="Memory is available in different mode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04" y="2039387"/>
            <a:ext cx="5340155" cy="277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ll-to-all clustering mod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54" y="2035921"/>
            <a:ext cx="5237259" cy="277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01516" y="6369627"/>
            <a:ext cx="409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Credits: PRACE Best practice KNL (2017)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3404" y="5268191"/>
            <a:ext cx="5761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#SBATCH --</a:t>
            </a:r>
            <a:r>
              <a:rPr lang="en-US" sz="2400" dirty="0" smtClean="0">
                <a:solidFill>
                  <a:srgbClr val="FF0000"/>
                </a:solidFill>
              </a:rPr>
              <a:t>constraint=a2a,cache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#SBATCH --</a:t>
            </a:r>
            <a:r>
              <a:rPr lang="en-US" sz="2400" dirty="0" err="1">
                <a:solidFill>
                  <a:srgbClr val="FF0000"/>
                </a:solidFill>
              </a:rPr>
              <a:t>gres</a:t>
            </a:r>
            <a:r>
              <a:rPr lang="en-US" sz="2400" dirty="0">
                <a:solidFill>
                  <a:srgbClr val="FF0000"/>
                </a:solidFill>
              </a:rPr>
              <a:t>=hbm:4G</a:t>
            </a:r>
          </a:p>
        </p:txBody>
      </p:sp>
    </p:spTree>
    <p:extLst>
      <p:ext uri="{BB962C8B-B14F-4D97-AF65-F5344CB8AC3E}">
        <p14:creationId xmlns:p14="http://schemas.microsoft.com/office/powerpoint/2010/main" val="149539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KNL Thread affinity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62599" y="2057400"/>
            <a:ext cx="62769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Bind the threads by using </a:t>
            </a:r>
            <a:r>
              <a:rPr lang="en-US" sz="2400" dirty="0" err="1" smtClean="0"/>
              <a:t>OpenMP</a:t>
            </a:r>
            <a:r>
              <a:rPr lang="en-US" sz="2400" dirty="0" smtClean="0"/>
              <a:t> </a:t>
            </a:r>
            <a:r>
              <a:rPr lang="en-US" sz="2400" dirty="0" err="1" smtClean="0"/>
              <a:t>env</a:t>
            </a:r>
            <a:r>
              <a:rPr lang="en-US" sz="2400" dirty="0" smtClean="0"/>
              <a:t>. </a:t>
            </a:r>
            <a:r>
              <a:rPr lang="en-US" sz="2400" dirty="0"/>
              <a:t>v</a:t>
            </a:r>
            <a:r>
              <a:rPr lang="en-US" sz="2400" dirty="0" smtClean="0"/>
              <a:t>ar.</a:t>
            </a:r>
          </a:p>
          <a:p>
            <a:r>
              <a:rPr lang="en-US" sz="2400" dirty="0" smtClean="0"/>
              <a:t>export </a:t>
            </a:r>
            <a:r>
              <a:rPr lang="en-US" sz="2400" dirty="0"/>
              <a:t>OMP_NUM_THREADS=4</a:t>
            </a:r>
          </a:p>
          <a:p>
            <a:r>
              <a:rPr lang="en-US" sz="2400" dirty="0" smtClean="0"/>
              <a:t>export </a:t>
            </a:r>
            <a:r>
              <a:rPr lang="en-US" sz="2400" dirty="0"/>
              <a:t>OMP_PROC_BIND=spread</a:t>
            </a:r>
          </a:p>
          <a:p>
            <a:r>
              <a:rPr lang="en-US" sz="2400" dirty="0" smtClean="0"/>
              <a:t>export OMP_PLACES=cores</a:t>
            </a:r>
          </a:p>
          <a:p>
            <a:endParaRPr lang="en-US" sz="2400" dirty="0"/>
          </a:p>
          <a:p>
            <a:r>
              <a:rPr lang="en-US" sz="2400" dirty="0" err="1">
                <a:solidFill>
                  <a:srgbClr val="FF0000"/>
                </a:solidFill>
              </a:rPr>
              <a:t>srun</a:t>
            </a:r>
            <a:r>
              <a:rPr lang="en-US" sz="2400" dirty="0">
                <a:solidFill>
                  <a:srgbClr val="FF0000"/>
                </a:solidFill>
              </a:rPr>
              <a:t> -n 68 -c 4 --</a:t>
            </a:r>
            <a:r>
              <a:rPr lang="en-US" sz="2400" dirty="0" err="1">
                <a:solidFill>
                  <a:srgbClr val="FF0000"/>
                </a:solidFill>
              </a:rPr>
              <a:t>cpu_bind</a:t>
            </a:r>
            <a:r>
              <a:rPr lang="en-US" sz="2400" dirty="0">
                <a:solidFill>
                  <a:srgbClr val="FF0000"/>
                </a:solidFill>
              </a:rPr>
              <a:t>=cores </a:t>
            </a:r>
            <a:r>
              <a:rPr lang="en-US" sz="2400" dirty="0" err="1">
                <a:solidFill>
                  <a:srgbClr val="FF0000"/>
                </a:solidFill>
              </a:rPr>
              <a:t>a_knl.out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/>
          </a:p>
          <a:p>
            <a:r>
              <a:rPr lang="en-US" sz="2400" dirty="0" smtClean="0"/>
              <a:t>Alternatively, use Intel var.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837842"/>
            <a:ext cx="4494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There are physical 68 cores with 4 </a:t>
            </a:r>
            <a:r>
              <a:rPr lang="en-US" sz="2800" dirty="0" err="1" smtClean="0"/>
              <a:t>hyperthreads</a:t>
            </a:r>
            <a:r>
              <a:rPr lang="en-US" sz="2800" dirty="0" smtClean="0"/>
              <a:t> on each.</a:t>
            </a:r>
          </a:p>
        </p:txBody>
      </p:sp>
      <p:pic>
        <p:nvPicPr>
          <p:cNvPr id="7" name="Picture 4" descr="kn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29" y="2939103"/>
            <a:ext cx="3833563" cy="339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0314" y="6331806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Credits: Intel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74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KNL Thread affinity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371" y="1690688"/>
            <a:ext cx="104553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#export OMP_PROC_BIND=spread, close, etc.</a:t>
            </a:r>
            <a:endParaRPr lang="en-US" sz="2400" dirty="0"/>
          </a:p>
          <a:p>
            <a:r>
              <a:rPr lang="en-US" sz="2400" dirty="0" smtClean="0"/>
              <a:t>#export OMP_PLACES=threads, cores, etc.</a:t>
            </a:r>
            <a:endParaRPr lang="en-US" sz="2400" dirty="0"/>
          </a:p>
          <a:p>
            <a:r>
              <a:rPr lang="en-US" sz="2400" dirty="0"/>
              <a:t>export OMP_NUM_THREADS=4</a:t>
            </a:r>
          </a:p>
          <a:p>
            <a:r>
              <a:rPr lang="en-US" sz="2400" dirty="0" err="1" smtClean="0">
                <a:solidFill>
                  <a:srgbClr val="FF0000"/>
                </a:solidFill>
              </a:rPr>
              <a:t>srun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-n 16 -c </a:t>
            </a:r>
            <a:r>
              <a:rPr lang="en-US" sz="2400" dirty="0" smtClean="0">
                <a:solidFill>
                  <a:srgbClr val="FF0000"/>
                </a:solidFill>
              </a:rPr>
              <a:t>4 </a:t>
            </a:r>
            <a:r>
              <a:rPr lang="en-US" sz="2400" dirty="0">
                <a:solidFill>
                  <a:srgbClr val="FF0000"/>
                </a:solidFill>
              </a:rPr>
              <a:t>--</a:t>
            </a:r>
            <a:r>
              <a:rPr lang="en-US" sz="2400" dirty="0" err="1">
                <a:solidFill>
                  <a:srgbClr val="FF0000"/>
                </a:solidFill>
              </a:rPr>
              <a:t>cpu_bind</a:t>
            </a:r>
            <a:r>
              <a:rPr lang="en-US" sz="2400" dirty="0">
                <a:solidFill>
                  <a:srgbClr val="FF0000"/>
                </a:solidFill>
              </a:rPr>
              <a:t>=cores </a:t>
            </a:r>
            <a:r>
              <a:rPr lang="en-US" sz="2400" dirty="0" smtClean="0">
                <a:solidFill>
                  <a:srgbClr val="FF0000"/>
                </a:solidFill>
              </a:rPr>
              <a:t>./</a:t>
            </a:r>
            <a:r>
              <a:rPr lang="en-US" sz="2400" dirty="0" err="1" smtClean="0">
                <a:solidFill>
                  <a:srgbClr val="FF0000"/>
                </a:solidFill>
              </a:rPr>
              <a:t>xthi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Hello </a:t>
            </a:r>
            <a:r>
              <a:rPr lang="en-US" sz="2400" dirty="0"/>
              <a:t>from rank 0, thread 0, on b-cn1209.hpc2n.umu.se. (core affinity = 0)</a:t>
            </a:r>
          </a:p>
          <a:p>
            <a:r>
              <a:rPr lang="en-US" sz="2400" dirty="0"/>
              <a:t>Hello from rank 0, thread 1, on b-cn1209.hpc2n.umu.se. (core affinity = 68)</a:t>
            </a:r>
          </a:p>
          <a:p>
            <a:r>
              <a:rPr lang="en-US" sz="2400" dirty="0"/>
              <a:t>Hello from rank 0, thread 2, on b-cn1209.hpc2n.umu.se. (core affinity = 136)</a:t>
            </a:r>
          </a:p>
          <a:p>
            <a:r>
              <a:rPr lang="en-US" sz="2400" dirty="0"/>
              <a:t>Hello from rank 0, thread 3, on b-cn1209.hpc2n.umu.se. (core affinity = 204)</a:t>
            </a:r>
          </a:p>
          <a:p>
            <a:r>
              <a:rPr lang="en-US" sz="2400" dirty="0"/>
              <a:t>Hello from rank 1, thread 0, on b-cn1209.hpc2n.umu.se. (core affinity = 1)</a:t>
            </a:r>
          </a:p>
          <a:p>
            <a:r>
              <a:rPr lang="en-US" sz="2400" dirty="0"/>
              <a:t>Hello from rank 1, thread 1, on b-cn1209.hpc2n.umu.se. (core affinity = 69)</a:t>
            </a:r>
          </a:p>
          <a:p>
            <a:r>
              <a:rPr lang="en-US" sz="2400" dirty="0"/>
              <a:t>Hello from rank 1, thread 2, on b-cn1209.hpc2n.umu.se. (core affinity = 137)</a:t>
            </a:r>
          </a:p>
          <a:p>
            <a:r>
              <a:rPr lang="en-US" sz="2400" dirty="0"/>
              <a:t>Hello from rank 1, thread 3, on b-cn1209.hpc2n.umu.se. (core affinity = 205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492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6377878"/>
              </p:ext>
            </p:extLst>
          </p:nvPr>
        </p:nvGraphicFramePr>
        <p:xfrm>
          <a:off x="824232" y="629920"/>
          <a:ext cx="10612426" cy="5536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389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 workload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783" y="394486"/>
            <a:ext cx="5717199" cy="646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 workload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783" y="394486"/>
            <a:ext cx="5717199" cy="6463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83811" y="3209026"/>
            <a:ext cx="2613804" cy="135434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1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73" y="6305909"/>
            <a:ext cx="11008743" cy="491617"/>
          </a:xfrm>
        </p:spPr>
        <p:txBody>
          <a:bodyPr>
            <a:normAutofit/>
          </a:bodyPr>
          <a:lstStyle/>
          <a:p>
            <a:r>
              <a:rPr lang="en-US" sz="1400" dirty="0" smtClean="0">
                <a:latin typeface="+mn-lt"/>
              </a:rPr>
              <a:t>Data from www.scopus.com server by searching for the name of the software. In the case of AMBER the keyword dynamics was added.</a:t>
            </a:r>
            <a:endParaRPr lang="en-US" sz="1400" dirty="0">
              <a:latin typeface="+mn-lt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4358317"/>
              </p:ext>
            </p:extLst>
          </p:nvPr>
        </p:nvGraphicFramePr>
        <p:xfrm>
          <a:off x="612475" y="138023"/>
          <a:ext cx="10921041" cy="6167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4885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Benchmark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20685"/>
            <a:ext cx="10515600" cy="3956277"/>
          </a:xfrm>
        </p:spPr>
        <p:txBody>
          <a:bodyPr/>
          <a:lstStyle/>
          <a:p>
            <a:r>
              <a:rPr lang="en-US" dirty="0" smtClean="0"/>
              <a:t>Solvated protein (1AKI)</a:t>
            </a:r>
          </a:p>
          <a:p>
            <a:r>
              <a:rPr lang="en-US" dirty="0" smtClean="0"/>
              <a:t>158945 atoms</a:t>
            </a:r>
          </a:p>
          <a:p>
            <a:r>
              <a:rPr lang="en-US" dirty="0" smtClean="0"/>
              <a:t>1.2 nm cutoff radius</a:t>
            </a:r>
          </a:p>
          <a:p>
            <a:r>
              <a:rPr lang="en-US" dirty="0" smtClean="0"/>
              <a:t>1 fs time step</a:t>
            </a:r>
          </a:p>
          <a:p>
            <a:r>
              <a:rPr lang="en-US" dirty="0" smtClean="0"/>
              <a:t>PME for electrostatics</a:t>
            </a:r>
          </a:p>
          <a:p>
            <a:r>
              <a:rPr lang="en-US" dirty="0" smtClean="0"/>
              <a:t>Input </a:t>
            </a:r>
            <a:r>
              <a:rPr lang="en-US" dirty="0"/>
              <a:t>scripts generated in </a:t>
            </a:r>
            <a:r>
              <a:rPr lang="en-US" dirty="0">
                <a:hlinkClick r:id="rId2"/>
              </a:rPr>
              <a:t>http://www.charmm-gui.org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63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1" y="1845944"/>
            <a:ext cx="3435773" cy="4351338"/>
          </a:xfrm>
        </p:spPr>
        <p:txBody>
          <a:bodyPr/>
          <a:lstStyle/>
          <a:p>
            <a:r>
              <a:rPr lang="en-US" dirty="0" smtClean="0"/>
              <a:t>Collection of independent routines</a:t>
            </a:r>
          </a:p>
          <a:p>
            <a:r>
              <a:rPr lang="en-US" dirty="0" smtClean="0"/>
              <a:t>It uses Sander/PMEMD for solving the Newton’s equations</a:t>
            </a:r>
          </a:p>
          <a:p>
            <a:r>
              <a:rPr lang="en-US" dirty="0" smtClean="0"/>
              <a:t>It offers a robust set of analysis tools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25792" y="4769084"/>
            <a:ext cx="71660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module load </a:t>
            </a:r>
            <a:r>
              <a:rPr lang="en-US" sz="2000" dirty="0" err="1"/>
              <a:t>icc</a:t>
            </a:r>
            <a:r>
              <a:rPr lang="en-US" sz="2000" dirty="0"/>
              <a:t>/2017.1.132-GCC-5.4.0-2.26  CUDA/8.0.44  </a:t>
            </a:r>
            <a:r>
              <a:rPr lang="en-US" sz="2000" dirty="0" err="1"/>
              <a:t>impi</a:t>
            </a:r>
            <a:r>
              <a:rPr lang="en-US" sz="2000" dirty="0"/>
              <a:t>/2017.1.132</a:t>
            </a:r>
          </a:p>
          <a:p>
            <a:r>
              <a:rPr lang="en-US" sz="2000" dirty="0"/>
              <a:t>module load </a:t>
            </a:r>
            <a:r>
              <a:rPr lang="en-US" sz="2000" dirty="0" err="1"/>
              <a:t>ifort</a:t>
            </a:r>
            <a:r>
              <a:rPr lang="en-US" sz="2000" dirty="0"/>
              <a:t>/2017.1.132-GCC-5.4.0-2.26  CUDA/8.0.44 </a:t>
            </a:r>
          </a:p>
          <a:p>
            <a:r>
              <a:rPr lang="en-US" sz="2000" dirty="0"/>
              <a:t>ml Amber/16-AmberTools-16-patchlevel-20-7-hpc2n </a:t>
            </a:r>
            <a:endParaRPr lang="en-US" sz="2000" dirty="0" smtClean="0"/>
          </a:p>
          <a:p>
            <a:r>
              <a:rPr lang="en-US" sz="2000" dirty="0" err="1">
                <a:solidFill>
                  <a:srgbClr val="FF0000"/>
                </a:solidFill>
              </a:rPr>
              <a:t>srun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pmemd.MPI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-O -</a:t>
            </a:r>
            <a:r>
              <a:rPr lang="en-US" sz="2000" dirty="0" err="1"/>
              <a:t>i</a:t>
            </a:r>
            <a:r>
              <a:rPr lang="en-US" sz="2000" dirty="0"/>
              <a:t>  </a:t>
            </a:r>
            <a:r>
              <a:rPr lang="en-US" sz="2000" dirty="0" err="1" smtClean="0"/>
              <a:t>input.mdin</a:t>
            </a:r>
            <a:endParaRPr lang="en-US" sz="2000" dirty="0"/>
          </a:p>
          <a:p>
            <a:r>
              <a:rPr lang="en-US" sz="2000" dirty="0" err="1">
                <a:solidFill>
                  <a:srgbClr val="FF0000"/>
                </a:solidFill>
              </a:rPr>
              <a:t>srun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pmemd.cuda.MPI</a:t>
            </a:r>
            <a:r>
              <a:rPr lang="en-US" sz="2000" dirty="0"/>
              <a:t> -O </a:t>
            </a:r>
            <a:r>
              <a:rPr lang="en-US" sz="2000" dirty="0" smtClean="0"/>
              <a:t>–I </a:t>
            </a:r>
            <a:r>
              <a:rPr lang="en-US" sz="2000" dirty="0" err="1" smtClean="0"/>
              <a:t>input.mdin</a:t>
            </a:r>
            <a:endParaRPr lang="en-US" sz="2000" dirty="0"/>
          </a:p>
        </p:txBody>
      </p:sp>
      <p:pic>
        <p:nvPicPr>
          <p:cNvPr id="1026" name="Picture 2" descr="Abstract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142" y="365124"/>
            <a:ext cx="6020439" cy="440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40889" y="365125"/>
            <a:ext cx="2210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JCTC, 9, 3878 (2013)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816990" y="1656093"/>
            <a:ext cx="741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SPSP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SPFP</a:t>
            </a:r>
          </a:p>
          <a:p>
            <a:r>
              <a:rPr lang="en-US" dirty="0" smtClean="0"/>
              <a:t>SPDP</a:t>
            </a:r>
          </a:p>
          <a:p>
            <a:r>
              <a:rPr lang="en-US" dirty="0" smtClean="0"/>
              <a:t>DPDP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21969" y="1321356"/>
            <a:ext cx="219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Models for precision: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07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" y="225787"/>
            <a:ext cx="10515600" cy="1325563"/>
          </a:xfrm>
        </p:spPr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74" y="1390435"/>
            <a:ext cx="10755584" cy="50103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0781" y="5360276"/>
            <a:ext cx="3752193" cy="2900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53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AMBER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064" y="1825625"/>
            <a:ext cx="10515600" cy="612775"/>
          </a:xfrm>
        </p:spPr>
        <p:txBody>
          <a:bodyPr/>
          <a:lstStyle/>
          <a:p>
            <a:r>
              <a:rPr lang="en-US" dirty="0" smtClean="0"/>
              <a:t>For setting up a simulation (initial structure, solvation, ions, …):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3064" y="2573337"/>
            <a:ext cx="10796631" cy="37856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Load the modules:</a:t>
            </a:r>
          </a:p>
          <a:p>
            <a:endParaRPr lang="en-US" sz="2400" dirty="0"/>
          </a:p>
          <a:p>
            <a:r>
              <a:rPr lang="en-US" sz="2400" dirty="0" smtClean="0"/>
              <a:t>$ml </a:t>
            </a:r>
            <a:r>
              <a:rPr lang="en-US" sz="2400" dirty="0" err="1"/>
              <a:t>icc</a:t>
            </a:r>
            <a:r>
              <a:rPr lang="en-US" sz="2400" dirty="0"/>
              <a:t>/2017.4.196-GCC-6.4.0-2.28 </a:t>
            </a:r>
            <a:r>
              <a:rPr lang="en-US" sz="2400" dirty="0" err="1"/>
              <a:t>ifort</a:t>
            </a:r>
            <a:r>
              <a:rPr lang="en-US" sz="2400" dirty="0"/>
              <a:t>/2017.4.196-GCC-6.4.0-2.28 </a:t>
            </a:r>
            <a:r>
              <a:rPr lang="en-US" sz="2400" dirty="0" err="1" smtClean="0"/>
              <a:t>impi</a:t>
            </a:r>
            <a:r>
              <a:rPr lang="en-US" sz="2400" dirty="0" smtClean="0"/>
              <a:t>/2017.3.196</a:t>
            </a:r>
          </a:p>
          <a:p>
            <a:r>
              <a:rPr lang="en-US" sz="2400" dirty="0" smtClean="0"/>
              <a:t>$ml Amber/16-AmberTools-17-patchlevel-8-12</a:t>
            </a:r>
          </a:p>
          <a:p>
            <a:endParaRPr lang="en-US" sz="2400" dirty="0" smtClean="0"/>
          </a:p>
          <a:p>
            <a:r>
              <a:rPr lang="en-US" sz="2400" dirty="0" smtClean="0"/>
              <a:t>On the command line: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$AMBERHOME variable</a:t>
            </a:r>
          </a:p>
          <a:p>
            <a:endParaRPr lang="en-US" sz="2400" dirty="0"/>
          </a:p>
          <a:p>
            <a:r>
              <a:rPr lang="en-US" sz="2400" dirty="0" smtClean="0"/>
              <a:t>$</a:t>
            </a:r>
            <a:r>
              <a:rPr lang="en-US" sz="2400" dirty="0" err="1" smtClean="0"/>
              <a:t>tleap</a:t>
            </a:r>
            <a:r>
              <a:rPr lang="en-US" sz="2400" dirty="0" smtClean="0"/>
              <a:t>, antechamber, </a:t>
            </a:r>
            <a:r>
              <a:rPr lang="en-US" sz="2400" dirty="0" err="1" smtClean="0"/>
              <a:t>cpptraj</a:t>
            </a:r>
            <a:r>
              <a:rPr lang="en-US" sz="2400" dirty="0" smtClean="0"/>
              <a:t>, 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566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AMBER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6132843"/>
              </p:ext>
            </p:extLst>
          </p:nvPr>
        </p:nvGraphicFramePr>
        <p:xfrm>
          <a:off x="1242205" y="1026543"/>
          <a:ext cx="9790980" cy="5598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796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AMBER-GPU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8220" y="1297576"/>
            <a:ext cx="10195560" cy="532453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#!/bin/bash</a:t>
            </a:r>
          </a:p>
          <a:p>
            <a:r>
              <a:rPr lang="en-US" sz="2000" dirty="0"/>
              <a:t>#SBATCH -A staff</a:t>
            </a:r>
          </a:p>
          <a:p>
            <a:r>
              <a:rPr lang="en-US" sz="2000" dirty="0" smtClean="0"/>
              <a:t>#</a:t>
            </a:r>
            <a:r>
              <a:rPr lang="en-US" sz="2000" dirty="0"/>
              <a:t>SBATCH -t 00:50:00</a:t>
            </a:r>
          </a:p>
          <a:p>
            <a:r>
              <a:rPr lang="en-US" sz="2000" dirty="0" smtClean="0"/>
              <a:t>#</a:t>
            </a:r>
            <a:r>
              <a:rPr lang="en-US" sz="2000" dirty="0"/>
              <a:t>SBATCH -N 1</a:t>
            </a:r>
          </a:p>
          <a:p>
            <a:r>
              <a:rPr lang="en-US" sz="2000" dirty="0"/>
              <a:t>#SBATCH -n 4</a:t>
            </a:r>
          </a:p>
          <a:p>
            <a:r>
              <a:rPr lang="en-US" sz="2000" dirty="0"/>
              <a:t>#SBATCH --</a:t>
            </a:r>
            <a:r>
              <a:rPr lang="en-US" sz="2000" dirty="0" err="1"/>
              <a:t>gres</a:t>
            </a:r>
            <a:r>
              <a:rPr lang="en-US" sz="2000" dirty="0"/>
              <a:t>=gpu:k80:2</a:t>
            </a:r>
          </a:p>
          <a:p>
            <a:r>
              <a:rPr lang="en-US" sz="2000" dirty="0"/>
              <a:t>#SBATCH -p batch</a:t>
            </a:r>
          </a:p>
          <a:p>
            <a:r>
              <a:rPr lang="en-US" sz="2000" dirty="0"/>
              <a:t>#SBATCH --exclusive</a:t>
            </a:r>
          </a:p>
          <a:p>
            <a:r>
              <a:rPr lang="en-US" sz="2000" dirty="0"/>
              <a:t>#SBATCH --output=</a:t>
            </a:r>
            <a:r>
              <a:rPr lang="en-US" sz="2000" dirty="0" err="1"/>
              <a:t>job_str.out</a:t>
            </a:r>
            <a:endParaRPr lang="en-US" sz="2000" dirty="0"/>
          </a:p>
          <a:p>
            <a:r>
              <a:rPr lang="en-US" sz="2000" dirty="0"/>
              <a:t>#SBATCH --error=</a:t>
            </a:r>
            <a:r>
              <a:rPr lang="en-US" sz="2000" dirty="0" err="1"/>
              <a:t>job_str.err</a:t>
            </a:r>
            <a:r>
              <a:rPr lang="en-US" sz="2000" dirty="0"/>
              <a:t>                                                                                                                                   </a:t>
            </a:r>
          </a:p>
          <a:p>
            <a:r>
              <a:rPr lang="en-US" sz="2000" dirty="0"/>
              <a:t>#SBATCH --mail-type=END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ml --force </a:t>
            </a:r>
            <a:r>
              <a:rPr lang="en-US" sz="2000" dirty="0" smtClean="0">
                <a:solidFill>
                  <a:srgbClr val="FF0000"/>
                </a:solidFill>
              </a:rPr>
              <a:t>purge 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/>
              <a:t>ml GCC/7.3.0-2.30  CUDA/9.2.88  </a:t>
            </a:r>
            <a:r>
              <a:rPr lang="en-US" sz="2000" dirty="0" err="1"/>
              <a:t>OpenMPI</a:t>
            </a:r>
            <a:r>
              <a:rPr lang="en-US" sz="2000" dirty="0"/>
              <a:t>/3.1.1</a:t>
            </a:r>
          </a:p>
          <a:p>
            <a:r>
              <a:rPr lang="en-US" sz="2000" dirty="0"/>
              <a:t>ml </a:t>
            </a:r>
            <a:r>
              <a:rPr lang="en-US" sz="2000" dirty="0" smtClean="0"/>
              <a:t>Amber/18-AmberTools-18-patchlevel-10-8</a:t>
            </a:r>
          </a:p>
          <a:p>
            <a:endParaRPr lang="en-US" sz="2000" dirty="0" smtClean="0"/>
          </a:p>
          <a:p>
            <a:r>
              <a:rPr lang="en-US" sz="2000" dirty="0" err="1">
                <a:solidFill>
                  <a:srgbClr val="FF0000"/>
                </a:solidFill>
              </a:rPr>
              <a:t>srun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pmemd.cuda.MPI</a:t>
            </a:r>
            <a:r>
              <a:rPr lang="en-US" sz="2000" dirty="0"/>
              <a:t> -O -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 smtClean="0"/>
              <a:t>input.mdin</a:t>
            </a:r>
            <a:r>
              <a:rPr lang="en-US" sz="2000" dirty="0" smtClean="0"/>
              <a:t> </a:t>
            </a:r>
            <a:r>
              <a:rPr lang="en-US" sz="2000" dirty="0"/>
              <a:t>-p </a:t>
            </a:r>
            <a:r>
              <a:rPr lang="en-US" sz="2000" dirty="0" smtClean="0"/>
              <a:t>input.parm7 </a:t>
            </a:r>
            <a:r>
              <a:rPr lang="en-US" sz="2000" dirty="0"/>
              <a:t>-c </a:t>
            </a:r>
            <a:r>
              <a:rPr lang="en-US" sz="2000" dirty="0" smtClean="0"/>
              <a:t>input.rst7 </a:t>
            </a:r>
            <a:r>
              <a:rPr lang="en-US" sz="2000" dirty="0"/>
              <a:t>-o </a:t>
            </a:r>
            <a:r>
              <a:rPr lang="en-US" sz="2000" dirty="0" err="1" smtClean="0"/>
              <a:t>input.mdout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414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6833" y="1554669"/>
            <a:ext cx="2595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 Kebnekaise, best performance is achieved with 4 MPIs/Node and using 2 GPU cards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267950" y="1093004"/>
            <a:ext cx="175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Notice that, the remaining CPUs are not used.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1909426"/>
              </p:ext>
            </p:extLst>
          </p:nvPr>
        </p:nvGraphicFramePr>
        <p:xfrm>
          <a:off x="2605177" y="492523"/>
          <a:ext cx="9419990" cy="5985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406229"/>
              </p:ext>
            </p:extLst>
          </p:nvPr>
        </p:nvGraphicFramePr>
        <p:xfrm>
          <a:off x="204832" y="3226911"/>
          <a:ext cx="2407739" cy="3294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951">
                  <a:extLst>
                    <a:ext uri="{9D8B030D-6E8A-4147-A177-3AD203B41FA5}">
                      <a16:colId xmlns:a16="http://schemas.microsoft.com/office/drawing/2014/main" val="2274768684"/>
                    </a:ext>
                  </a:extLst>
                </a:gridCol>
                <a:gridCol w="644434">
                  <a:extLst>
                    <a:ext uri="{9D8B030D-6E8A-4147-A177-3AD203B41FA5}">
                      <a16:colId xmlns:a16="http://schemas.microsoft.com/office/drawing/2014/main" val="1817221790"/>
                    </a:ext>
                  </a:extLst>
                </a:gridCol>
                <a:gridCol w="766354">
                  <a:extLst>
                    <a:ext uri="{9D8B030D-6E8A-4147-A177-3AD203B41FA5}">
                      <a16:colId xmlns:a16="http://schemas.microsoft.com/office/drawing/2014/main" val="4283503980"/>
                    </a:ext>
                  </a:extLst>
                </a:gridCol>
              </a:tblGrid>
              <a:tr h="7908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Nr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. Ranks (-n)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Nr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. GPUs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ns/day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622501"/>
                  </a:ext>
                </a:extLst>
              </a:tr>
              <a:tr h="32219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6.36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029512"/>
                  </a:ext>
                </a:extLst>
              </a:tr>
              <a:tr h="32219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6.34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654647"/>
                  </a:ext>
                </a:extLst>
              </a:tr>
              <a:tr h="32219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8.55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612969"/>
                  </a:ext>
                </a:extLst>
              </a:tr>
              <a:tr h="7908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 (single-node)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6.67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274505"/>
                  </a:ext>
                </a:extLst>
              </a:tr>
              <a:tr h="70727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 (multi-node)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9.99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262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073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AMBER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963971"/>
            <a:ext cx="107125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If you observe any issue with a GPU run, go back to the  pure CPU version (AMBER 2018 user guide)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 case you want to perform independent  simulations use the variable CUDA_VISIBLE_DEVICES to specify the GPU you will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GPU enhanced sampling: Gaussian Accelerated MD (JCTC, 11, 3584-3595, 2015)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799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586" y="873061"/>
            <a:ext cx="5638378" cy="44982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110" y="1420624"/>
            <a:ext cx="3584787" cy="3046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Based on charm++ communication protocol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It is object-oriented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Versions: </a:t>
            </a:r>
            <a:r>
              <a:rPr lang="en-US" sz="2400" dirty="0" smtClean="0">
                <a:solidFill>
                  <a:srgbClr val="FF0000"/>
                </a:solidFill>
              </a:rPr>
              <a:t>single node, multi-node, GPU, and KNL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Highly scalable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Message driven comm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336172" y="5509927"/>
            <a:ext cx="305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Credits: JCC, 151, 283 (1999)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9977" y="949838"/>
            <a:ext cx="2885913" cy="32848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71315" y="4311477"/>
            <a:ext cx="2734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Credits: The Int. J. </a:t>
            </a:r>
            <a:r>
              <a:rPr lang="en-US" sz="1600" dirty="0" err="1" smtClean="0"/>
              <a:t>Supercomp</a:t>
            </a:r>
            <a:r>
              <a:rPr lang="en-US" sz="1600" dirty="0" smtClean="0"/>
              <a:t>. Appl. And High Performance Comp., 10,  251-268 (1996)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6623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4785" y="1414793"/>
            <a:ext cx="3584787" cy="3046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Based on charm++ communication protocol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It is object-oriented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Versions: </a:t>
            </a:r>
            <a:r>
              <a:rPr lang="en-US" sz="2400" dirty="0" smtClean="0">
                <a:solidFill>
                  <a:srgbClr val="FF0000"/>
                </a:solidFill>
              </a:rPr>
              <a:t>single node, multi-node, GPU, and KNL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Highly scalable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Message driven comm.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606507" y="6387318"/>
            <a:ext cx="7401464" cy="349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Credits: The Int. J. </a:t>
            </a:r>
            <a:r>
              <a:rPr lang="en-US" sz="1600" dirty="0" err="1" smtClean="0"/>
              <a:t>Supercomp</a:t>
            </a:r>
            <a:r>
              <a:rPr lang="en-US" sz="1600" dirty="0" smtClean="0"/>
              <a:t>. Appl. And High Performance Comp., 10,  251-268 (1996)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247" y="249779"/>
            <a:ext cx="4429564" cy="602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7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NAMD (SMP)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350036"/>
            <a:ext cx="10944497" cy="526297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#!/bin/bash</a:t>
            </a:r>
          </a:p>
          <a:p>
            <a:r>
              <a:rPr lang="en-US" sz="2400" dirty="0"/>
              <a:t>#SBATCH -A staff </a:t>
            </a:r>
          </a:p>
          <a:p>
            <a:r>
              <a:rPr lang="en-US" sz="2400" dirty="0"/>
              <a:t>#Asking for 10 min.</a:t>
            </a:r>
          </a:p>
          <a:p>
            <a:r>
              <a:rPr lang="en-US" sz="2400" dirty="0"/>
              <a:t>#SBATCH -t 00:50:00</a:t>
            </a:r>
          </a:p>
          <a:p>
            <a:r>
              <a:rPr lang="en-US" sz="2400" dirty="0"/>
              <a:t>#Number of nodes</a:t>
            </a:r>
          </a:p>
          <a:p>
            <a:r>
              <a:rPr lang="en-US" sz="2400" dirty="0"/>
              <a:t>#SBATCH -N 1</a:t>
            </a:r>
          </a:p>
          <a:p>
            <a:r>
              <a:rPr lang="en-US" sz="2400" dirty="0"/>
              <a:t>#Ask for 28 processes</a:t>
            </a:r>
          </a:p>
          <a:p>
            <a:r>
              <a:rPr lang="en-US" sz="2400" dirty="0"/>
              <a:t>#SBATCH </a:t>
            </a:r>
            <a:r>
              <a:rPr lang="en-US" sz="2400" dirty="0" smtClean="0"/>
              <a:t>-c </a:t>
            </a:r>
            <a:r>
              <a:rPr lang="en-US" sz="2400" dirty="0"/>
              <a:t>28</a:t>
            </a:r>
          </a:p>
          <a:p>
            <a:r>
              <a:rPr lang="en-US" sz="2400" dirty="0"/>
              <a:t>#SBATCH --exclusive</a:t>
            </a:r>
          </a:p>
          <a:p>
            <a:r>
              <a:rPr lang="en-US" sz="2400" dirty="0"/>
              <a:t>#Load modules necessary for running NAMD</a:t>
            </a:r>
          </a:p>
          <a:p>
            <a:r>
              <a:rPr lang="en-US" sz="2400" dirty="0"/>
              <a:t>module add </a:t>
            </a:r>
            <a:r>
              <a:rPr lang="en-US" sz="2400" dirty="0" err="1"/>
              <a:t>icc</a:t>
            </a:r>
            <a:r>
              <a:rPr lang="en-US" sz="2400" dirty="0"/>
              <a:t>/2017.1.132-GCC-6.3.0-2.27 </a:t>
            </a:r>
            <a:r>
              <a:rPr lang="en-US" sz="2400" dirty="0" err="1"/>
              <a:t>impi</a:t>
            </a:r>
            <a:r>
              <a:rPr lang="en-US" sz="2400" dirty="0"/>
              <a:t>/2017.1.132</a:t>
            </a:r>
          </a:p>
          <a:p>
            <a:r>
              <a:rPr lang="en-US" sz="2400" dirty="0"/>
              <a:t>module add NAMD/2.12-nompi</a:t>
            </a:r>
          </a:p>
          <a:p>
            <a:r>
              <a:rPr lang="en-US" sz="2400" dirty="0"/>
              <a:t>#Execute NAMD</a:t>
            </a:r>
          </a:p>
          <a:p>
            <a:r>
              <a:rPr lang="en-US" sz="2400" dirty="0"/>
              <a:t>namd2 +p 28 </a:t>
            </a:r>
            <a:r>
              <a:rPr lang="en-US" sz="2400" dirty="0">
                <a:solidFill>
                  <a:srgbClr val="FF0000"/>
                </a:solidFill>
              </a:rPr>
              <a:t>+</a:t>
            </a:r>
            <a:r>
              <a:rPr lang="en-US" sz="2400" dirty="0" err="1">
                <a:solidFill>
                  <a:srgbClr val="FF0000"/>
                </a:solidFill>
              </a:rPr>
              <a:t>setcpuaffinity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step4_equilibration.inp &gt; output_smp.dat</a:t>
            </a:r>
          </a:p>
        </p:txBody>
      </p:sp>
    </p:spTree>
    <p:extLst>
      <p:ext uri="{BB962C8B-B14F-4D97-AF65-F5344CB8AC3E}">
        <p14:creationId xmlns:p14="http://schemas.microsoft.com/office/powerpoint/2010/main" val="67997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8549"/>
            <a:ext cx="10515600" cy="1325563"/>
          </a:xfrm>
        </p:spPr>
        <p:txBody>
          <a:bodyPr/>
          <a:lstStyle/>
          <a:p>
            <a:r>
              <a:rPr lang="en-US" dirty="0" smtClean="0"/>
              <a:t>NAMD (GPU)   </a:t>
            </a:r>
            <a:r>
              <a:rPr lang="en-US" dirty="0" smtClean="0">
                <a:solidFill>
                  <a:srgbClr val="FF0000"/>
                </a:solidFill>
              </a:rPr>
              <a:t>(single node)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136" y="1435479"/>
            <a:ext cx="11353800" cy="526297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#!/bin/bash</a:t>
            </a:r>
          </a:p>
          <a:p>
            <a:r>
              <a:rPr lang="en-US" sz="2400" dirty="0"/>
              <a:t>#SBATCH -A staff </a:t>
            </a:r>
          </a:p>
          <a:p>
            <a:r>
              <a:rPr lang="en-US" sz="2400" dirty="0" smtClean="0"/>
              <a:t>#</a:t>
            </a:r>
            <a:r>
              <a:rPr lang="en-US" sz="2400" dirty="0"/>
              <a:t>SBATCH -t </a:t>
            </a:r>
            <a:r>
              <a:rPr lang="en-US" sz="2400" dirty="0" smtClean="0"/>
              <a:t>00:50:00</a:t>
            </a:r>
            <a:endParaRPr lang="en-US" sz="2400" dirty="0"/>
          </a:p>
          <a:p>
            <a:r>
              <a:rPr lang="en-US" sz="2400" dirty="0"/>
              <a:t>#SBATCH -N </a:t>
            </a:r>
            <a:r>
              <a:rPr lang="en-US" sz="2400" dirty="0" smtClean="0"/>
              <a:t>1</a:t>
            </a:r>
            <a:endParaRPr lang="en-US" sz="2400" dirty="0"/>
          </a:p>
          <a:p>
            <a:r>
              <a:rPr lang="en-US" sz="2400" dirty="0"/>
              <a:t>#SBATCH </a:t>
            </a:r>
            <a:r>
              <a:rPr lang="en-US" sz="2400" dirty="0" smtClean="0"/>
              <a:t>-c </a:t>
            </a:r>
            <a:r>
              <a:rPr lang="en-US" sz="2400" dirty="0"/>
              <a:t>28</a:t>
            </a:r>
          </a:p>
          <a:p>
            <a:r>
              <a:rPr lang="en-US" sz="2400" dirty="0"/>
              <a:t>#SBATCH </a:t>
            </a:r>
            <a:r>
              <a:rPr lang="en-US" sz="2400" dirty="0" smtClean="0"/>
              <a:t>–exclusive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#Ask for 2 GPU cards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#SBATCH --</a:t>
            </a:r>
            <a:r>
              <a:rPr lang="en-US" sz="2400" dirty="0" err="1">
                <a:solidFill>
                  <a:srgbClr val="FF0000"/>
                </a:solidFill>
              </a:rPr>
              <a:t>gres</a:t>
            </a:r>
            <a:r>
              <a:rPr lang="en-US" sz="2400" dirty="0">
                <a:solidFill>
                  <a:srgbClr val="FF0000"/>
                </a:solidFill>
              </a:rPr>
              <a:t>=gpu:k80:2</a:t>
            </a:r>
          </a:p>
          <a:p>
            <a:r>
              <a:rPr lang="en-US" sz="2400" dirty="0"/>
              <a:t>#Load modules necessary for running NAMD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module </a:t>
            </a:r>
            <a:r>
              <a:rPr lang="en-US" sz="2400" dirty="0">
                <a:solidFill>
                  <a:srgbClr val="FF0000"/>
                </a:solidFill>
              </a:rPr>
              <a:t>add GCC/5.4.0-2.26  CUDA/8.0.61_375.26  </a:t>
            </a:r>
            <a:r>
              <a:rPr lang="en-US" sz="2400" dirty="0" err="1">
                <a:solidFill>
                  <a:srgbClr val="FF0000"/>
                </a:solidFill>
              </a:rPr>
              <a:t>OpenMPI</a:t>
            </a:r>
            <a:r>
              <a:rPr lang="en-US" sz="2400" dirty="0">
                <a:solidFill>
                  <a:srgbClr val="FF0000"/>
                </a:solidFill>
              </a:rPr>
              <a:t>/2.0.2</a:t>
            </a:r>
          </a:p>
          <a:p>
            <a:r>
              <a:rPr lang="en-US" sz="2400" dirty="0"/>
              <a:t>module add NAMD/2.12-nompi</a:t>
            </a:r>
          </a:p>
          <a:p>
            <a:r>
              <a:rPr lang="en-US" sz="2400" dirty="0"/>
              <a:t>#Execute NAMD</a:t>
            </a:r>
          </a:p>
          <a:p>
            <a:r>
              <a:rPr lang="en-US" sz="2400" dirty="0"/>
              <a:t>namd2 +p 28 </a:t>
            </a:r>
            <a:r>
              <a:rPr lang="en-US" sz="2400" dirty="0">
                <a:solidFill>
                  <a:srgbClr val="FF0000"/>
                </a:solidFill>
              </a:rPr>
              <a:t>+</a:t>
            </a:r>
            <a:r>
              <a:rPr lang="en-US" sz="2400" dirty="0" err="1">
                <a:solidFill>
                  <a:srgbClr val="FF0000"/>
                </a:solidFill>
              </a:rPr>
              <a:t>setcpuaffinity</a:t>
            </a:r>
            <a:r>
              <a:rPr lang="en-US" sz="2400" dirty="0">
                <a:solidFill>
                  <a:srgbClr val="FF0000"/>
                </a:solidFill>
              </a:rPr>
              <a:t> +</a:t>
            </a:r>
            <a:r>
              <a:rPr lang="en-US" sz="2400" dirty="0" err="1">
                <a:solidFill>
                  <a:srgbClr val="FF0000"/>
                </a:solidFill>
              </a:rPr>
              <a:t>idlepoll</a:t>
            </a:r>
            <a:r>
              <a:rPr lang="en-US" sz="2400" dirty="0">
                <a:solidFill>
                  <a:srgbClr val="FF0000"/>
                </a:solidFill>
              </a:rPr>
              <a:t> +devices $</a:t>
            </a:r>
            <a:r>
              <a:rPr lang="en-US" sz="2400" dirty="0" smtClean="0">
                <a:solidFill>
                  <a:srgbClr val="FF0000"/>
                </a:solidFill>
              </a:rPr>
              <a:t>CUDA_VISIBLE_DEVICES \ </a:t>
            </a:r>
            <a:r>
              <a:rPr lang="en-US" sz="2400" dirty="0" smtClean="0"/>
              <a:t>step4_equilibration.inp </a:t>
            </a:r>
            <a:r>
              <a:rPr lang="en-US" sz="2400" dirty="0"/>
              <a:t>&gt; output_smp.dat</a:t>
            </a:r>
          </a:p>
        </p:txBody>
      </p:sp>
    </p:spTree>
    <p:extLst>
      <p:ext uri="{BB962C8B-B14F-4D97-AF65-F5344CB8AC3E}">
        <p14:creationId xmlns:p14="http://schemas.microsoft.com/office/powerpoint/2010/main" val="244260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8549"/>
            <a:ext cx="10515600" cy="1325563"/>
          </a:xfrm>
        </p:spPr>
        <p:txBody>
          <a:bodyPr/>
          <a:lstStyle/>
          <a:p>
            <a:r>
              <a:rPr lang="en-US" dirty="0" smtClean="0"/>
              <a:t>NAMD (MPI)   </a:t>
            </a:r>
            <a:r>
              <a:rPr lang="en-US" dirty="0" smtClean="0">
                <a:solidFill>
                  <a:srgbClr val="FF0000"/>
                </a:solidFill>
              </a:rPr>
              <a:t>(multiple nodes)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747" y="1389723"/>
            <a:ext cx="11353800" cy="526297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#!/bin/bash</a:t>
            </a:r>
          </a:p>
          <a:p>
            <a:r>
              <a:rPr lang="en-US" sz="2400" dirty="0"/>
              <a:t>#SBATCH -A SNICXXXX-Y-ZZ</a:t>
            </a:r>
          </a:p>
          <a:p>
            <a:r>
              <a:rPr lang="en-US" sz="2400" dirty="0"/>
              <a:t>#Asking for 10 min.</a:t>
            </a:r>
          </a:p>
          <a:p>
            <a:r>
              <a:rPr lang="en-US" sz="2400" dirty="0"/>
              <a:t>#SBATCH -t 00:10:00</a:t>
            </a:r>
          </a:p>
          <a:p>
            <a:r>
              <a:rPr lang="en-US" sz="2400" dirty="0"/>
              <a:t>#Number of nodes</a:t>
            </a:r>
          </a:p>
          <a:p>
            <a:r>
              <a:rPr lang="en-US" sz="2400" dirty="0"/>
              <a:t>#SBATCH -N 2</a:t>
            </a:r>
          </a:p>
          <a:p>
            <a:r>
              <a:rPr lang="en-US" sz="2400" dirty="0"/>
              <a:t>#Ask for 56 processes (2x28 cores on the nodes)</a:t>
            </a:r>
          </a:p>
          <a:p>
            <a:r>
              <a:rPr lang="en-US" sz="2400" dirty="0"/>
              <a:t>#SBATCH -n 2</a:t>
            </a:r>
          </a:p>
          <a:p>
            <a:r>
              <a:rPr lang="en-US" sz="2400" dirty="0"/>
              <a:t>#SBATCH -c 28</a:t>
            </a:r>
          </a:p>
          <a:p>
            <a:r>
              <a:rPr lang="en-US" sz="2400" dirty="0"/>
              <a:t>#SBATCH --exclusive</a:t>
            </a:r>
          </a:p>
          <a:p>
            <a:r>
              <a:rPr lang="en-US" sz="2400" dirty="0"/>
              <a:t>#Load modules necessary for running NAMD</a:t>
            </a:r>
          </a:p>
          <a:p>
            <a:r>
              <a:rPr lang="en-US" sz="2400" dirty="0"/>
              <a:t>module add GCC/6.3.0-2.27  </a:t>
            </a:r>
            <a:r>
              <a:rPr lang="en-US" sz="2400" dirty="0" err="1"/>
              <a:t>OpenMPI</a:t>
            </a:r>
            <a:r>
              <a:rPr lang="en-US" sz="2400" dirty="0"/>
              <a:t>/2.0.2</a:t>
            </a:r>
          </a:p>
          <a:p>
            <a:r>
              <a:rPr lang="en-US" sz="2400" dirty="0"/>
              <a:t>module add NAMD/2.12-mpi</a:t>
            </a:r>
          </a:p>
          <a:p>
            <a:r>
              <a:rPr lang="en-US" sz="2400" dirty="0" err="1" smtClean="0"/>
              <a:t>srun</a:t>
            </a:r>
            <a:r>
              <a:rPr lang="en-US" sz="2400" dirty="0" smtClean="0"/>
              <a:t> namd2 </a:t>
            </a:r>
            <a:r>
              <a:rPr lang="en-US" sz="2400" dirty="0">
                <a:solidFill>
                  <a:srgbClr val="FF0000"/>
                </a:solidFill>
              </a:rPr>
              <a:t>+</a:t>
            </a:r>
            <a:r>
              <a:rPr lang="en-US" sz="2400" dirty="0" err="1">
                <a:solidFill>
                  <a:srgbClr val="FF0000"/>
                </a:solidFill>
              </a:rPr>
              <a:t>setcpuaffinity</a:t>
            </a:r>
            <a:r>
              <a:rPr lang="en-US" sz="2400" dirty="0">
                <a:solidFill>
                  <a:srgbClr val="FF0000"/>
                </a:solidFill>
              </a:rPr>
              <a:t> +</a:t>
            </a:r>
            <a:r>
              <a:rPr lang="en-US" sz="2400" dirty="0" err="1">
                <a:solidFill>
                  <a:srgbClr val="FF0000"/>
                </a:solidFill>
              </a:rPr>
              <a:t>ppn</a:t>
            </a:r>
            <a:r>
              <a:rPr lang="en-US" sz="2400" dirty="0">
                <a:solidFill>
                  <a:srgbClr val="FF0000"/>
                </a:solidFill>
              </a:rPr>
              <a:t> 27 </a:t>
            </a:r>
            <a:r>
              <a:rPr lang="en-US" sz="2400" dirty="0" err="1"/>
              <a:t>config_file</a:t>
            </a:r>
            <a:r>
              <a:rPr lang="en-US" sz="2400" dirty="0"/>
              <a:t> &gt; </a:t>
            </a:r>
            <a:r>
              <a:rPr lang="en-US" sz="2400" dirty="0" err="1"/>
              <a:t>output_file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983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6471506"/>
              </p:ext>
            </p:extLst>
          </p:nvPr>
        </p:nvGraphicFramePr>
        <p:xfrm>
          <a:off x="1558834" y="242886"/>
          <a:ext cx="8721311" cy="637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71622" y="6461223"/>
            <a:ext cx="4843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</a:t>
            </a:r>
            <a:r>
              <a:rPr lang="en-US" sz="1400" dirty="0" smtClean="0"/>
              <a:t>1000 core-hour/month. Source: www.snic.se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1605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4620"/>
            <a:ext cx="10515600" cy="1325563"/>
          </a:xfrm>
        </p:spPr>
        <p:txBody>
          <a:bodyPr/>
          <a:lstStyle/>
          <a:p>
            <a:r>
              <a:rPr lang="en-US" dirty="0" smtClean="0"/>
              <a:t>NAMD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8083"/>
            <a:ext cx="10515600" cy="475360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NAMD will scale if the number of patches &gt;&gt; number of processes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One can  dedicate some processors to  solve PME long-range part (</a:t>
            </a:r>
            <a:r>
              <a:rPr lang="en-US" dirty="0" err="1" smtClean="0"/>
              <a:t>config</a:t>
            </a:r>
            <a:r>
              <a:rPr lang="en-US" dirty="0" smtClean="0"/>
              <a:t> file)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For the CUDA version, one can  offload PME to GPUs: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Colvars</a:t>
            </a:r>
            <a:r>
              <a:rPr lang="en-US" dirty="0" smtClean="0"/>
              <a:t> module for free energy calculations can be run on GPUs.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86328" y="1695458"/>
            <a:ext cx="7910423" cy="70788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Info: Startup phase 5 took 0.00011301 s, 1131.09 MB of memory in use </a:t>
            </a:r>
          </a:p>
          <a:p>
            <a:r>
              <a:rPr lang="en-US" sz="2000" dirty="0"/>
              <a:t>Info: PATCH GRID IS 7 (PERIODIC) BY 7 (PERIODIC) BY 7 (PERIODIC)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6326" y="3198736"/>
            <a:ext cx="7910423" cy="70788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PMEProcessors</a:t>
            </a:r>
            <a:r>
              <a:rPr lang="en-US" sz="2000" dirty="0" smtClean="0"/>
              <a:t> 8</a:t>
            </a:r>
          </a:p>
          <a:p>
            <a:r>
              <a:rPr lang="en-US" sz="2000" dirty="0" err="1" smtClean="0"/>
              <a:t>Ldb</a:t>
            </a:r>
            <a:r>
              <a:rPr lang="en-US" sz="2000" dirty="0" smtClean="0"/>
              <a:t> unload PME yes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786326" y="4623141"/>
            <a:ext cx="7910423" cy="70788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usePMECUDA</a:t>
            </a:r>
            <a:r>
              <a:rPr lang="en-US" sz="2000" dirty="0" smtClean="0"/>
              <a:t> on</a:t>
            </a:r>
          </a:p>
          <a:p>
            <a:r>
              <a:rPr lang="en-US" sz="2000" dirty="0" err="1" smtClean="0"/>
              <a:t>PMEoffload</a:t>
            </a:r>
            <a:r>
              <a:rPr lang="en-US" sz="2000" dirty="0" smtClean="0"/>
              <a:t> on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960189" y="6004578"/>
            <a:ext cx="6702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More information: </a:t>
            </a:r>
          </a:p>
          <a:p>
            <a:r>
              <a:rPr lang="en-US" sz="1600" dirty="0" smtClean="0"/>
              <a:t>https</a:t>
            </a:r>
            <a:r>
              <a:rPr lang="en-US" sz="1600" dirty="0"/>
              <a:t>://</a:t>
            </a:r>
            <a:r>
              <a:rPr lang="en-US" sz="1600" dirty="0" smtClean="0"/>
              <a:t>www.ks.uiuc.edu/Research/namd/2.13/ug/node106.html</a:t>
            </a:r>
          </a:p>
          <a:p>
            <a:r>
              <a:rPr lang="en-US" sz="1600" dirty="0"/>
              <a:t>https://www.ks.uiuc.edu/Research/namd/wiki/?</a:t>
            </a:r>
            <a:r>
              <a:rPr lang="en-US" sz="1600" dirty="0" smtClean="0"/>
              <a:t>NamdPerformanceTuning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62897" y="4942248"/>
            <a:ext cx="5233852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 the output file you will see:</a:t>
            </a:r>
          </a:p>
          <a:p>
            <a:r>
              <a:rPr lang="en-US" dirty="0" smtClean="0"/>
              <a:t>Info</a:t>
            </a:r>
            <a:r>
              <a:rPr lang="en-US" dirty="0"/>
              <a:t>: PME RECIPROCAL SUM OFFLOADED TO GPU</a:t>
            </a:r>
          </a:p>
        </p:txBody>
      </p:sp>
    </p:spTree>
    <p:extLst>
      <p:ext uri="{BB962C8B-B14F-4D97-AF65-F5344CB8AC3E}">
        <p14:creationId xmlns:p14="http://schemas.microsoft.com/office/powerpoint/2010/main" val="391973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4620"/>
            <a:ext cx="10515600" cy="1325563"/>
          </a:xfrm>
        </p:spPr>
        <p:txBody>
          <a:bodyPr/>
          <a:lstStyle/>
          <a:p>
            <a:r>
              <a:rPr lang="en-US" dirty="0" smtClean="0"/>
              <a:t>NAMD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8083"/>
            <a:ext cx="10169106" cy="646981"/>
          </a:xfrm>
        </p:spPr>
        <p:txBody>
          <a:bodyPr>
            <a:normAutofit/>
          </a:bodyPr>
          <a:lstStyle/>
          <a:p>
            <a:r>
              <a:rPr lang="en-US" dirty="0" err="1" smtClean="0"/>
              <a:t>Colvars</a:t>
            </a:r>
            <a:r>
              <a:rPr lang="en-US" dirty="0" smtClean="0"/>
              <a:t> module for free energy calculations can be run on GPUs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51231" y="5943600"/>
            <a:ext cx="6616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More information: http</a:t>
            </a:r>
            <a:r>
              <a:rPr lang="en-US" sz="1600" dirty="0"/>
              <a:t>://www.ks.uiuc.edu/Training/Tutorials/science/channel/channel-tut.pdf</a:t>
            </a:r>
            <a:endParaRPr lang="en-US" sz="16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008518" y="1834782"/>
            <a:ext cx="5538158" cy="440120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c</a:t>
            </a:r>
            <a:r>
              <a:rPr lang="en-US" sz="2000" dirty="0" err="1" smtClean="0"/>
              <a:t>olvar</a:t>
            </a:r>
            <a:r>
              <a:rPr lang="en-US" sz="2000" dirty="0" smtClean="0"/>
              <a:t> {</a:t>
            </a:r>
          </a:p>
          <a:p>
            <a:r>
              <a:rPr lang="en-US" sz="2000" dirty="0" smtClean="0"/>
              <a:t>           name restrain01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width 0.5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</a:t>
            </a:r>
            <a:r>
              <a:rPr lang="en-US" sz="2000" dirty="0" err="1" smtClean="0"/>
              <a:t>lowerboundary</a:t>
            </a:r>
            <a:r>
              <a:rPr lang="en-US" sz="2000" dirty="0" smtClean="0"/>
              <a:t> 0.0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</a:t>
            </a:r>
            <a:r>
              <a:rPr lang="en-US" sz="2000" dirty="0" err="1" smtClean="0"/>
              <a:t>upperboundary</a:t>
            </a:r>
            <a:r>
              <a:rPr lang="en-US" sz="2000" dirty="0" smtClean="0"/>
              <a:t> 8.0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</a:t>
            </a:r>
            <a:r>
              <a:rPr lang="en-US" sz="2000" dirty="0" err="1" smtClean="0"/>
              <a:t>lowerwallconstant</a:t>
            </a:r>
            <a:r>
              <a:rPr lang="en-US" sz="2000" dirty="0" smtClean="0"/>
              <a:t> 100.0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</a:t>
            </a:r>
            <a:r>
              <a:rPr lang="en-US" sz="2000" dirty="0" err="1" smtClean="0"/>
              <a:t>upperwallconstant</a:t>
            </a:r>
            <a:r>
              <a:rPr lang="en-US" sz="2000" dirty="0" smtClean="0"/>
              <a:t> 100.0</a:t>
            </a:r>
          </a:p>
          <a:p>
            <a:endParaRPr lang="en-US" sz="2000" dirty="0"/>
          </a:p>
          <a:p>
            <a:r>
              <a:rPr lang="en-US" sz="2000" dirty="0" smtClean="0"/>
              <a:t>           </a:t>
            </a:r>
            <a:r>
              <a:rPr lang="en-US" sz="2000" dirty="0" err="1" smtClean="0"/>
              <a:t>distanceXY</a:t>
            </a:r>
            <a:r>
              <a:rPr lang="en-US" sz="2000" dirty="0" smtClean="0"/>
              <a:t> {</a:t>
            </a:r>
          </a:p>
          <a:p>
            <a:r>
              <a:rPr lang="en-US" sz="2000" dirty="0" smtClean="0"/>
              <a:t>                 main {  </a:t>
            </a:r>
            <a:r>
              <a:rPr lang="en-US" sz="2000" dirty="0" err="1" smtClean="0"/>
              <a:t>atomnumbers</a:t>
            </a:r>
            <a:r>
              <a:rPr lang="en-US" sz="2000" dirty="0" smtClean="0"/>
              <a:t> {list of atoms} }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ref { </a:t>
            </a:r>
            <a:r>
              <a:rPr lang="en-US" sz="2000" dirty="0" err="1" smtClean="0"/>
              <a:t>atomnumbers</a:t>
            </a:r>
            <a:r>
              <a:rPr lang="en-US" sz="2000" dirty="0" smtClean="0"/>
              <a:t> {list of atoms} }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axis (0.0, 0.0, 1.0)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}</a:t>
            </a:r>
          </a:p>
          <a:p>
            <a:r>
              <a:rPr lang="en-US" sz="2000" dirty="0"/>
              <a:t>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93170" y="2772395"/>
            <a:ext cx="2613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Restraint where a channel is asymmetric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45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8789" y="1472574"/>
            <a:ext cx="2627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Use the </a:t>
            </a:r>
            <a:r>
              <a:rPr lang="en-US" sz="2000" dirty="0" smtClean="0">
                <a:solidFill>
                  <a:srgbClr val="FF0000"/>
                </a:solidFill>
              </a:rPr>
              <a:t>+</a:t>
            </a:r>
            <a:r>
              <a:rPr lang="en-US" sz="2000" dirty="0" err="1" smtClean="0">
                <a:solidFill>
                  <a:srgbClr val="FF0000"/>
                </a:solidFill>
              </a:rPr>
              <a:t>setcpuaffinity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flag for a </a:t>
            </a:r>
            <a:r>
              <a:rPr lang="en-US" sz="2000" dirty="0" smtClean="0">
                <a:solidFill>
                  <a:srgbClr val="FF0000"/>
                </a:solidFill>
              </a:rPr>
              <a:t>10% speedup</a:t>
            </a:r>
            <a:endParaRPr 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729261"/>
              </p:ext>
            </p:extLst>
          </p:nvPr>
        </p:nvGraphicFramePr>
        <p:xfrm>
          <a:off x="438789" y="2501481"/>
          <a:ext cx="3026504" cy="3800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3252">
                  <a:extLst>
                    <a:ext uri="{9D8B030D-6E8A-4147-A177-3AD203B41FA5}">
                      <a16:colId xmlns:a16="http://schemas.microsoft.com/office/drawing/2014/main" val="4111120863"/>
                    </a:ext>
                  </a:extLst>
                </a:gridCol>
                <a:gridCol w="1513252">
                  <a:extLst>
                    <a:ext uri="{9D8B030D-6E8A-4147-A177-3AD203B41FA5}">
                      <a16:colId xmlns:a16="http://schemas.microsoft.com/office/drawing/2014/main" val="2091484139"/>
                    </a:ext>
                  </a:extLst>
                </a:gridCol>
              </a:tblGrid>
              <a:tr h="380066">
                <a:tc gridSpan="2"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SMP BW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47589"/>
                  </a:ext>
                </a:extLst>
              </a:tr>
              <a:tr h="38006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+p28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1.91</a:t>
                      </a:r>
                      <a:r>
                        <a:rPr lang="en-US" baseline="0" dirty="0" smtClean="0"/>
                        <a:t> ns/day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325831"/>
                  </a:ext>
                </a:extLst>
              </a:tr>
              <a:tr h="380066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SMP SKL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729669"/>
                  </a:ext>
                </a:extLst>
              </a:tr>
              <a:tr h="38006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+p28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1.77 ns/day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434103"/>
                  </a:ext>
                </a:extLst>
              </a:tr>
              <a:tr h="380066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MPI BW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963929"/>
                  </a:ext>
                </a:extLst>
              </a:tr>
              <a:tr h="38006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-n1</a:t>
                      </a:r>
                      <a:r>
                        <a:rPr lang="en-US" baseline="0" dirty="0" smtClean="0"/>
                        <a:t> +p27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2.09 ns/day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99567"/>
                  </a:ext>
                </a:extLst>
              </a:tr>
              <a:tr h="38006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-n1 +p28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2.14 ns/day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121479"/>
                  </a:ext>
                </a:extLst>
              </a:tr>
              <a:tr h="38006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-n2 +p14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0.93 ns/day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93421"/>
                  </a:ext>
                </a:extLst>
              </a:tr>
              <a:tr h="380066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MPI SKL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434412"/>
                  </a:ext>
                </a:extLst>
              </a:tr>
              <a:tr h="38006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-n1 +p28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2.06 ns/day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77150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590327" y="2178315"/>
            <a:ext cx="939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Github</a:t>
            </a:r>
            <a:r>
              <a:rPr lang="en-US" dirty="0" smtClean="0">
                <a:solidFill>
                  <a:srgbClr val="FF0000"/>
                </a:solidFill>
              </a:rPr>
              <a:t> version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6356757"/>
              </p:ext>
            </p:extLst>
          </p:nvPr>
        </p:nvGraphicFramePr>
        <p:xfrm>
          <a:off x="3531765" y="771787"/>
          <a:ext cx="8499358" cy="5730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465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NAMD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2804314"/>
              </p:ext>
            </p:extLst>
          </p:nvPr>
        </p:nvGraphicFramePr>
        <p:xfrm>
          <a:off x="3691156" y="1140903"/>
          <a:ext cx="8346682" cy="5258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4162" y="1690688"/>
            <a:ext cx="37716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With the new Volta GPU cards one can speed up the simulation by </a:t>
            </a:r>
            <a:r>
              <a:rPr lang="en-US" sz="2000" dirty="0" smtClean="0">
                <a:solidFill>
                  <a:srgbClr val="FF0000"/>
                </a:solidFill>
              </a:rPr>
              <a:t>1.66x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#SBATCH --</a:t>
            </a:r>
            <a:r>
              <a:rPr lang="en-US" sz="2000" dirty="0" smtClean="0">
                <a:solidFill>
                  <a:srgbClr val="FF0000"/>
                </a:solidFill>
              </a:rPr>
              <a:t>constraint=</a:t>
            </a:r>
            <a:r>
              <a:rPr lang="en-US" sz="2000" dirty="0" err="1" smtClean="0">
                <a:solidFill>
                  <a:srgbClr val="FF0000"/>
                </a:solidFill>
              </a:rPr>
              <a:t>skylake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#SBATCH --</a:t>
            </a:r>
            <a:r>
              <a:rPr lang="en-US" sz="2000" dirty="0" err="1">
                <a:solidFill>
                  <a:srgbClr val="FF0000"/>
                </a:solidFill>
              </a:rPr>
              <a:t>gres</a:t>
            </a:r>
            <a:r>
              <a:rPr lang="en-US" sz="2000" dirty="0">
                <a:solidFill>
                  <a:srgbClr val="FF0000"/>
                </a:solidFill>
              </a:rPr>
              <a:t>=gpu:v100:2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370319"/>
              </p:ext>
            </p:extLst>
          </p:nvPr>
        </p:nvGraphicFramePr>
        <p:xfrm>
          <a:off x="251835" y="4085437"/>
          <a:ext cx="3219508" cy="2045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7039">
                  <a:extLst>
                    <a:ext uri="{9D8B030D-6E8A-4147-A177-3AD203B41FA5}">
                      <a16:colId xmlns:a16="http://schemas.microsoft.com/office/drawing/2014/main" val="2525386605"/>
                    </a:ext>
                  </a:extLst>
                </a:gridCol>
                <a:gridCol w="1762469">
                  <a:extLst>
                    <a:ext uri="{9D8B030D-6E8A-4147-A177-3AD203B41FA5}">
                      <a16:colId xmlns:a16="http://schemas.microsoft.com/office/drawing/2014/main" val="3154393377"/>
                    </a:ext>
                  </a:extLst>
                </a:gridCol>
              </a:tblGrid>
              <a:tr h="511408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SMP (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Skylake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079902"/>
                  </a:ext>
                </a:extLst>
              </a:tr>
              <a:tr h="5114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Setup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Timing (ns/day)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228043"/>
                  </a:ext>
                </a:extLst>
              </a:tr>
              <a:tr h="5114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+p28 (2GPU)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12.62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838879"/>
                  </a:ext>
                </a:extLst>
              </a:tr>
              <a:tr h="5114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+p14 (1GPU)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9.88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220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591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737" y="250825"/>
            <a:ext cx="10515600" cy="1325563"/>
          </a:xfrm>
        </p:spPr>
        <p:txBody>
          <a:bodyPr/>
          <a:lstStyle/>
          <a:p>
            <a:r>
              <a:rPr lang="en-US" dirty="0" smtClean="0"/>
              <a:t>GROMACS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3631" y="1341914"/>
            <a:ext cx="10436344" cy="529375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#SBATCH -n 4</a:t>
            </a:r>
          </a:p>
          <a:p>
            <a:r>
              <a:rPr lang="en-US" sz="2000" dirty="0"/>
              <a:t>#SBATCH -c 7</a:t>
            </a:r>
          </a:p>
          <a:p>
            <a:r>
              <a:rPr lang="en-US" sz="2000" dirty="0"/>
              <a:t># Asking for 2 GPUs</a:t>
            </a:r>
          </a:p>
          <a:p>
            <a:r>
              <a:rPr lang="en-US" sz="2000" dirty="0"/>
              <a:t>#SBATCH --</a:t>
            </a:r>
            <a:r>
              <a:rPr lang="en-US" sz="2000" dirty="0" err="1"/>
              <a:t>gres</a:t>
            </a:r>
            <a:r>
              <a:rPr lang="en-US" sz="2000" dirty="0"/>
              <a:t>=gpu:k80:2</a:t>
            </a:r>
          </a:p>
          <a:p>
            <a:r>
              <a:rPr lang="en-US" sz="2000" dirty="0"/>
              <a:t>#SBATCH -p </a:t>
            </a:r>
            <a:r>
              <a:rPr lang="en-US" sz="2000" dirty="0" smtClean="0"/>
              <a:t>batch</a:t>
            </a:r>
          </a:p>
          <a:p>
            <a:endParaRPr lang="en-US" sz="2000" dirty="0"/>
          </a:p>
          <a:p>
            <a:r>
              <a:rPr lang="en-US" sz="2000" dirty="0"/>
              <a:t>ml GCC/5.4.0-2.26  </a:t>
            </a:r>
            <a:r>
              <a:rPr lang="en-US" sz="2000" dirty="0" err="1" smtClean="0"/>
              <a:t>OpenMPI</a:t>
            </a:r>
            <a:r>
              <a:rPr lang="en-US" sz="2000" dirty="0" smtClean="0"/>
              <a:t>/2.0.1 CUDA/8.0.44</a:t>
            </a:r>
            <a:endParaRPr lang="en-US" sz="2000" dirty="0"/>
          </a:p>
          <a:p>
            <a:r>
              <a:rPr lang="en-US" sz="2000" dirty="0"/>
              <a:t>ml GROMACS/2016-hybrid</a:t>
            </a:r>
          </a:p>
          <a:p>
            <a:endParaRPr lang="en-US" sz="2000" dirty="0"/>
          </a:p>
          <a:p>
            <a:r>
              <a:rPr lang="en-US" sz="2000" dirty="0"/>
              <a:t>if [ -n "$SLURM_CPUS_PER_TASK" ]; then</a:t>
            </a:r>
          </a:p>
          <a:p>
            <a:r>
              <a:rPr lang="en-US" sz="2000" dirty="0"/>
              <a:t>    </a:t>
            </a:r>
            <a:r>
              <a:rPr lang="en-US" sz="2000" dirty="0" err="1"/>
              <a:t>mdargs</a:t>
            </a:r>
            <a:r>
              <a:rPr lang="en-US" sz="2000" dirty="0"/>
              <a:t>="-</a:t>
            </a:r>
            <a:r>
              <a:rPr lang="en-US" sz="2000" dirty="0" err="1"/>
              <a:t>ntomp</a:t>
            </a:r>
            <a:r>
              <a:rPr lang="en-US" sz="2000" dirty="0"/>
              <a:t> $SLURM_CPUS_PER_TASK"</a:t>
            </a:r>
          </a:p>
          <a:p>
            <a:r>
              <a:rPr lang="en-US" sz="2000" dirty="0"/>
              <a:t>else</a:t>
            </a:r>
          </a:p>
          <a:p>
            <a:r>
              <a:rPr lang="en-US" sz="2000" dirty="0"/>
              <a:t>    </a:t>
            </a:r>
            <a:r>
              <a:rPr lang="en-US" sz="2000" dirty="0" err="1"/>
              <a:t>mdargs</a:t>
            </a:r>
            <a:r>
              <a:rPr lang="en-US" sz="2000" dirty="0"/>
              <a:t>="-</a:t>
            </a:r>
            <a:r>
              <a:rPr lang="en-US" sz="2000" dirty="0" err="1"/>
              <a:t>ntomp</a:t>
            </a:r>
            <a:r>
              <a:rPr lang="en-US" sz="2000" dirty="0"/>
              <a:t> 1"</a:t>
            </a:r>
          </a:p>
          <a:p>
            <a:r>
              <a:rPr lang="en-US" sz="2000" dirty="0"/>
              <a:t>fi</a:t>
            </a:r>
          </a:p>
          <a:p>
            <a:endParaRPr lang="en-US" sz="2000" dirty="0" smtClean="0"/>
          </a:p>
          <a:p>
            <a:r>
              <a:rPr lang="en-US" sz="2000" dirty="0" err="1">
                <a:solidFill>
                  <a:srgbClr val="FF0000"/>
                </a:solidFill>
              </a:rPr>
              <a:t>srun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gmx_mpi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mdrun</a:t>
            </a:r>
            <a:r>
              <a:rPr lang="en-US" sz="2000" dirty="0">
                <a:solidFill>
                  <a:srgbClr val="FF0000"/>
                </a:solidFill>
              </a:rPr>
              <a:t> $</a:t>
            </a:r>
            <a:r>
              <a:rPr lang="en-US" sz="2000" dirty="0" err="1">
                <a:solidFill>
                  <a:srgbClr val="FF0000"/>
                </a:solidFill>
              </a:rPr>
              <a:t>mdargs</a:t>
            </a:r>
            <a:r>
              <a:rPr lang="en-US" sz="2000" dirty="0">
                <a:solidFill>
                  <a:srgbClr val="FF0000"/>
                </a:solidFill>
              </a:rPr>
              <a:t> -</a:t>
            </a:r>
            <a:r>
              <a:rPr lang="en-US" sz="2000" dirty="0" err="1">
                <a:solidFill>
                  <a:srgbClr val="FF0000"/>
                </a:solidFill>
              </a:rPr>
              <a:t>npme</a:t>
            </a:r>
            <a:r>
              <a:rPr lang="en-US" sz="2000" dirty="0">
                <a:solidFill>
                  <a:srgbClr val="FF0000"/>
                </a:solidFill>
              </a:rPr>
              <a:t> 0 -</a:t>
            </a:r>
            <a:r>
              <a:rPr lang="en-US" sz="2000" dirty="0" err="1">
                <a:solidFill>
                  <a:srgbClr val="FF0000"/>
                </a:solidFill>
              </a:rPr>
              <a:t>dlb</a:t>
            </a:r>
            <a:r>
              <a:rPr lang="en-US" sz="2000" dirty="0">
                <a:solidFill>
                  <a:srgbClr val="FF0000"/>
                </a:solidFill>
              </a:rPr>
              <a:t> yes  -v -</a:t>
            </a:r>
            <a:r>
              <a:rPr lang="en-US" sz="2000" dirty="0" err="1">
                <a:solidFill>
                  <a:srgbClr val="FF0000"/>
                </a:solidFill>
              </a:rPr>
              <a:t>deffnm</a:t>
            </a:r>
            <a:r>
              <a:rPr lang="en-US" sz="2000" dirty="0">
                <a:solidFill>
                  <a:srgbClr val="FF0000"/>
                </a:solidFill>
              </a:rPr>
              <a:t> step4.1_equilibration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65776" y="2080233"/>
            <a:ext cx="6164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GROMACS recognizes the number of available GPU cards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95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0" y="191737"/>
            <a:ext cx="10515600" cy="1325563"/>
          </a:xfrm>
        </p:spPr>
        <p:txBody>
          <a:bodyPr/>
          <a:lstStyle/>
          <a:p>
            <a:r>
              <a:rPr lang="en-US" dirty="0" err="1"/>
              <a:t>g</a:t>
            </a:r>
            <a:r>
              <a:rPr lang="en-US" dirty="0" err="1" smtClean="0"/>
              <a:t>mx</a:t>
            </a:r>
            <a:r>
              <a:rPr lang="en-US" dirty="0" smtClean="0"/>
              <a:t> </a:t>
            </a:r>
            <a:r>
              <a:rPr lang="en-US" dirty="0" err="1" smtClean="0"/>
              <a:t>tune_pme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2030" y="1266091"/>
            <a:ext cx="11083332" cy="526297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Individual timings for input file 0 (npt_bench00.tpr):</a:t>
            </a:r>
          </a:p>
          <a:p>
            <a:r>
              <a:rPr lang="en-US" sz="1600" dirty="0"/>
              <a:t>PME ranks      </a:t>
            </a:r>
            <a:r>
              <a:rPr lang="en-US" sz="1600" dirty="0" err="1"/>
              <a:t>Gcycles</a:t>
            </a:r>
            <a:r>
              <a:rPr lang="en-US" sz="1600" dirty="0"/>
              <a:t>       ns/day        PME/f    Remark</a:t>
            </a:r>
          </a:p>
          <a:p>
            <a:r>
              <a:rPr lang="en-US" sz="1600" dirty="0"/>
              <a:t>   0          4355.019       57.776          -      OK.</a:t>
            </a:r>
          </a:p>
          <a:p>
            <a:r>
              <a:rPr lang="en-US" sz="1600" dirty="0"/>
              <a:t>   0          4547.105       55.335          -      OK.</a:t>
            </a:r>
          </a:p>
          <a:p>
            <a:r>
              <a:rPr lang="en-US" sz="1600" dirty="0"/>
              <a:t>   0          4289.420       58.659          -      OK.</a:t>
            </a:r>
          </a:p>
          <a:p>
            <a:r>
              <a:rPr lang="en-US" sz="1600" dirty="0"/>
              <a:t>  -1(  0)     4455.791       56.469          -      OK.</a:t>
            </a:r>
          </a:p>
          <a:p>
            <a:r>
              <a:rPr lang="en-US" sz="1600" dirty="0"/>
              <a:t>  -1(  0)     4440.157       56.668          -      OK.</a:t>
            </a:r>
          </a:p>
          <a:p>
            <a:r>
              <a:rPr lang="en-US" sz="1600" dirty="0"/>
              <a:t>  -1(  0)     4275.551       58.850          -      OK.</a:t>
            </a:r>
          </a:p>
          <a:p>
            <a:endParaRPr lang="en-US" sz="1600" dirty="0"/>
          </a:p>
          <a:p>
            <a:r>
              <a:rPr lang="en-US" sz="1600" dirty="0"/>
              <a:t>Tuning took     7.7 minutes</a:t>
            </a:r>
            <a:r>
              <a:rPr lang="en-US" sz="1600" dirty="0" smtClean="0"/>
              <a:t>.</a:t>
            </a:r>
            <a:endParaRPr lang="en-US" sz="1600" dirty="0"/>
          </a:p>
          <a:p>
            <a:r>
              <a:rPr lang="en-US" sz="1600" dirty="0"/>
              <a:t>------------------------------------------------------------</a:t>
            </a:r>
          </a:p>
          <a:p>
            <a:r>
              <a:rPr lang="en-US" sz="1600" dirty="0"/>
              <a:t>Summary of successful runs:</a:t>
            </a:r>
          </a:p>
          <a:p>
            <a:r>
              <a:rPr lang="en-US" sz="1600" dirty="0"/>
              <a:t>Line </a:t>
            </a:r>
            <a:r>
              <a:rPr lang="en-US" sz="1600" dirty="0" err="1"/>
              <a:t>tpr</a:t>
            </a:r>
            <a:r>
              <a:rPr lang="en-US" sz="1600" dirty="0"/>
              <a:t> PME ranks  </a:t>
            </a:r>
            <a:r>
              <a:rPr lang="en-US" sz="1600" dirty="0" err="1"/>
              <a:t>Gcycles</a:t>
            </a:r>
            <a:r>
              <a:rPr lang="en-US" sz="1600" dirty="0"/>
              <a:t> Av.     </a:t>
            </a:r>
            <a:r>
              <a:rPr lang="en-US" sz="1600" dirty="0" err="1"/>
              <a:t>Std.dev</a:t>
            </a:r>
            <a:r>
              <a:rPr lang="en-US" sz="1600" dirty="0"/>
              <a:t>.       ns/day        PME/f    DD grid</a:t>
            </a:r>
          </a:p>
          <a:p>
            <a:r>
              <a:rPr lang="en-US" sz="1600" dirty="0"/>
              <a:t>   0   0    0          4397.181      133.917       57.257          -      4   1   1</a:t>
            </a:r>
          </a:p>
          <a:p>
            <a:r>
              <a:rPr lang="en-US" sz="1600" dirty="0"/>
              <a:t>   1   0   -1(  0)     4390.500       99.855       57.329          -      4   1   1</a:t>
            </a:r>
          </a:p>
          <a:p>
            <a:endParaRPr lang="en-US" sz="1600" dirty="0"/>
          </a:p>
          <a:p>
            <a:r>
              <a:rPr lang="en-US" sz="1600" dirty="0"/>
              <a:t>------------------------------------------------------------</a:t>
            </a:r>
          </a:p>
          <a:p>
            <a:r>
              <a:rPr lang="en-US" sz="1600" dirty="0">
                <a:solidFill>
                  <a:srgbClr val="FF0000"/>
                </a:solidFill>
              </a:rPr>
              <a:t>Best performance was achieved with the automatic number of PME ranks (see line 1)</a:t>
            </a:r>
          </a:p>
          <a:p>
            <a:r>
              <a:rPr lang="en-US" sz="1600" dirty="0">
                <a:solidFill>
                  <a:srgbClr val="FF0000"/>
                </a:solidFill>
              </a:rPr>
              <a:t>Please use this command line to launch the simulation: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 err="1">
                <a:solidFill>
                  <a:srgbClr val="FF0000"/>
                </a:solidFill>
              </a:rPr>
              <a:t>mpirun</a:t>
            </a:r>
            <a:r>
              <a:rPr lang="en-US" sz="1600" dirty="0">
                <a:solidFill>
                  <a:srgbClr val="FF0000"/>
                </a:solidFill>
              </a:rPr>
              <a:t> -np 4 </a:t>
            </a:r>
            <a:r>
              <a:rPr lang="en-US" sz="1600" dirty="0" err="1">
                <a:solidFill>
                  <a:srgbClr val="FF0000"/>
                </a:solidFill>
              </a:rPr>
              <a:t>gmx_mpi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mdrun</a:t>
            </a:r>
            <a:r>
              <a:rPr lang="en-US" sz="1600" dirty="0">
                <a:solidFill>
                  <a:srgbClr val="FF0000"/>
                </a:solidFill>
              </a:rPr>
              <a:t> -</a:t>
            </a:r>
            <a:r>
              <a:rPr lang="en-US" sz="1600" dirty="0" err="1">
                <a:solidFill>
                  <a:srgbClr val="FF0000"/>
                </a:solidFill>
              </a:rPr>
              <a:t>npme</a:t>
            </a:r>
            <a:r>
              <a:rPr lang="en-US" sz="1600" dirty="0">
                <a:solidFill>
                  <a:srgbClr val="FF0000"/>
                </a:solidFill>
              </a:rPr>
              <a:t> -1 -s </a:t>
            </a:r>
            <a:r>
              <a:rPr lang="en-US" sz="1600" dirty="0" err="1">
                <a:solidFill>
                  <a:srgbClr val="FF0000"/>
                </a:solidFill>
              </a:rPr>
              <a:t>npt.tpr</a:t>
            </a:r>
            <a:r>
              <a:rPr lang="en-US" sz="1600" dirty="0">
                <a:solidFill>
                  <a:srgbClr val="FF0000"/>
                </a:solidFill>
              </a:rPr>
              <a:t> -</a:t>
            </a:r>
            <a:r>
              <a:rPr lang="en-US" sz="1600" dirty="0" err="1">
                <a:solidFill>
                  <a:srgbClr val="FF0000"/>
                </a:solidFill>
              </a:rPr>
              <a:t>ntomp</a:t>
            </a:r>
            <a:r>
              <a:rPr lang="en-US" sz="1600" dirty="0">
                <a:solidFill>
                  <a:srgbClr val="FF0000"/>
                </a:solidFill>
              </a:rPr>
              <a:t> 7 -</a:t>
            </a:r>
            <a:r>
              <a:rPr lang="en-US" sz="1600" dirty="0" err="1">
                <a:solidFill>
                  <a:srgbClr val="FF0000"/>
                </a:solidFill>
              </a:rPr>
              <a:t>dlb</a:t>
            </a:r>
            <a:r>
              <a:rPr lang="en-US" sz="1600" dirty="0">
                <a:solidFill>
                  <a:srgbClr val="FF0000"/>
                </a:solidFill>
              </a:rPr>
              <a:t> yes </a:t>
            </a:r>
          </a:p>
        </p:txBody>
      </p:sp>
    </p:spTree>
    <p:extLst>
      <p:ext uri="{BB962C8B-B14F-4D97-AF65-F5344CB8AC3E}">
        <p14:creationId xmlns:p14="http://schemas.microsoft.com/office/powerpoint/2010/main" val="227661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GROMACS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1795572"/>
              </p:ext>
            </p:extLst>
          </p:nvPr>
        </p:nvGraphicFramePr>
        <p:xfrm>
          <a:off x="1262744" y="1158241"/>
          <a:ext cx="9596846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458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GROMACS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0981526"/>
              </p:ext>
            </p:extLst>
          </p:nvPr>
        </p:nvGraphicFramePr>
        <p:xfrm>
          <a:off x="1801089" y="553674"/>
          <a:ext cx="9926719" cy="6304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1950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34" y="154981"/>
            <a:ext cx="10515600" cy="1325563"/>
          </a:xfrm>
        </p:spPr>
        <p:txBody>
          <a:bodyPr/>
          <a:lstStyle/>
          <a:p>
            <a:r>
              <a:rPr lang="en-US" dirty="0" smtClean="0"/>
              <a:t>GROMACS KNL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934" y="1391056"/>
            <a:ext cx="11347269" cy="4889926"/>
          </a:xfrm>
          <a:solidFill>
            <a:schemeClr val="bg2"/>
          </a:soli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8000" dirty="0"/>
              <a:t>#!/bin/bash</a:t>
            </a:r>
          </a:p>
          <a:p>
            <a:pPr marL="0" indent="0">
              <a:buNone/>
            </a:pPr>
            <a:r>
              <a:rPr lang="en-US" sz="8000" dirty="0"/>
              <a:t>#SBATCH -A </a:t>
            </a:r>
            <a:r>
              <a:rPr lang="en-US" sz="8000" dirty="0" err="1" smtClean="0"/>
              <a:t>project_ID</a:t>
            </a:r>
            <a:endParaRPr lang="en-US" sz="8000" dirty="0"/>
          </a:p>
          <a:p>
            <a:pPr marL="0" indent="0">
              <a:buNone/>
            </a:pPr>
            <a:r>
              <a:rPr lang="en-US" sz="8000" dirty="0"/>
              <a:t>#SBATCH -t 00:50:00</a:t>
            </a:r>
          </a:p>
          <a:p>
            <a:pPr marL="0" indent="0">
              <a:buNone/>
            </a:pPr>
            <a:r>
              <a:rPr lang="en-US" sz="8000" dirty="0"/>
              <a:t>#SBATCH -N 1</a:t>
            </a:r>
          </a:p>
          <a:p>
            <a:pPr marL="0" indent="0">
              <a:buNone/>
            </a:pPr>
            <a:r>
              <a:rPr lang="en-US" sz="8000" dirty="0"/>
              <a:t>#SBATCH -n 68</a:t>
            </a:r>
          </a:p>
          <a:p>
            <a:pPr marL="0" indent="0">
              <a:buNone/>
            </a:pPr>
            <a:r>
              <a:rPr lang="en-US" sz="8000" dirty="0"/>
              <a:t>#SBATCH -p </a:t>
            </a:r>
            <a:r>
              <a:rPr lang="en-US" sz="8000" dirty="0" err="1"/>
              <a:t>knl</a:t>
            </a:r>
            <a:endParaRPr lang="en-US" sz="8000" dirty="0"/>
          </a:p>
          <a:p>
            <a:pPr marL="0" indent="0">
              <a:buNone/>
            </a:pPr>
            <a:r>
              <a:rPr lang="en-US" sz="8000" dirty="0"/>
              <a:t>#SBATCH --constraint=</a:t>
            </a:r>
            <a:r>
              <a:rPr lang="en-US" sz="8000" dirty="0" err="1"/>
              <a:t>cache,quad</a:t>
            </a:r>
            <a:endParaRPr lang="en-US" sz="8000" dirty="0"/>
          </a:p>
          <a:p>
            <a:pPr marL="0" indent="0">
              <a:buNone/>
            </a:pPr>
            <a:r>
              <a:rPr lang="en-US" sz="8000" dirty="0"/>
              <a:t>#SBATCH --exclusive</a:t>
            </a:r>
          </a:p>
          <a:p>
            <a:pPr marL="0" indent="0">
              <a:buNone/>
            </a:pPr>
            <a:endParaRPr lang="en-US" sz="8000" dirty="0"/>
          </a:p>
          <a:p>
            <a:pPr marL="0" indent="0">
              <a:buNone/>
            </a:pPr>
            <a:r>
              <a:rPr lang="en-US" sz="8000" dirty="0"/>
              <a:t>ml GCC/7.3.0-2.30 </a:t>
            </a:r>
            <a:r>
              <a:rPr lang="en-US" sz="8000" dirty="0" err="1"/>
              <a:t>OpenMPI</a:t>
            </a:r>
            <a:r>
              <a:rPr lang="en-US" sz="8000" dirty="0"/>
              <a:t>/3.1.1</a:t>
            </a:r>
          </a:p>
          <a:p>
            <a:pPr marL="0" indent="0">
              <a:buNone/>
            </a:pPr>
            <a:r>
              <a:rPr lang="en-US" sz="8000" dirty="0"/>
              <a:t>ml GROMACS/2018.3</a:t>
            </a:r>
          </a:p>
          <a:p>
            <a:pPr marL="0" indent="0">
              <a:buNone/>
            </a:pPr>
            <a:endParaRPr lang="en-US" sz="8000" dirty="0"/>
          </a:p>
          <a:p>
            <a:pPr marL="0" indent="0">
              <a:buNone/>
            </a:pPr>
            <a:r>
              <a:rPr lang="en-US" sz="8000" dirty="0"/>
              <a:t>export OMP_NUM_THREADS=2</a:t>
            </a:r>
          </a:p>
          <a:p>
            <a:pPr marL="0" indent="0">
              <a:buNone/>
            </a:pPr>
            <a:r>
              <a:rPr lang="en-US" sz="8000" dirty="0" err="1">
                <a:solidFill>
                  <a:srgbClr val="FF0000"/>
                </a:solidFill>
              </a:rPr>
              <a:t>gmx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mdrun</a:t>
            </a:r>
            <a:r>
              <a:rPr lang="en-US" sz="8000" dirty="0">
                <a:solidFill>
                  <a:srgbClr val="FF0000"/>
                </a:solidFill>
              </a:rPr>
              <a:t> -</a:t>
            </a:r>
            <a:r>
              <a:rPr lang="en-US" sz="8000" dirty="0" err="1">
                <a:solidFill>
                  <a:srgbClr val="FF0000"/>
                </a:solidFill>
              </a:rPr>
              <a:t>ntmpi</a:t>
            </a:r>
            <a:r>
              <a:rPr lang="en-US" sz="8000" dirty="0">
                <a:solidFill>
                  <a:srgbClr val="FF0000"/>
                </a:solidFill>
              </a:rPr>
              <a:t> 68 -</a:t>
            </a:r>
            <a:r>
              <a:rPr lang="en-US" sz="8000" dirty="0" err="1">
                <a:solidFill>
                  <a:srgbClr val="FF0000"/>
                </a:solidFill>
              </a:rPr>
              <a:t>npme</a:t>
            </a:r>
            <a:r>
              <a:rPr lang="en-US" sz="8000" dirty="0">
                <a:solidFill>
                  <a:srgbClr val="FF0000"/>
                </a:solidFill>
              </a:rPr>
              <a:t> 18 -</a:t>
            </a:r>
            <a:r>
              <a:rPr lang="en-US" sz="8000" dirty="0" err="1">
                <a:solidFill>
                  <a:srgbClr val="FF0000"/>
                </a:solidFill>
              </a:rPr>
              <a:t>ntomp</a:t>
            </a:r>
            <a:r>
              <a:rPr lang="en-US" sz="8000" dirty="0">
                <a:solidFill>
                  <a:srgbClr val="FF0000"/>
                </a:solidFill>
              </a:rPr>
              <a:t> 2 -pin on -</a:t>
            </a:r>
            <a:r>
              <a:rPr lang="en-US" sz="8000" dirty="0" err="1">
                <a:solidFill>
                  <a:srgbClr val="FF0000"/>
                </a:solidFill>
              </a:rPr>
              <a:t>pinoffset</a:t>
            </a:r>
            <a:r>
              <a:rPr lang="en-US" sz="8000" dirty="0">
                <a:solidFill>
                  <a:srgbClr val="FF0000"/>
                </a:solidFill>
              </a:rPr>
              <a:t> 0 -</a:t>
            </a:r>
            <a:r>
              <a:rPr lang="en-US" sz="8000" dirty="0" err="1">
                <a:solidFill>
                  <a:srgbClr val="FF0000"/>
                </a:solidFill>
              </a:rPr>
              <a:t>pinstride</a:t>
            </a:r>
            <a:r>
              <a:rPr lang="en-US" sz="8000" dirty="0">
                <a:solidFill>
                  <a:srgbClr val="FF0000"/>
                </a:solidFill>
              </a:rPr>
              <a:t> 2 -</a:t>
            </a:r>
            <a:r>
              <a:rPr lang="en-US" sz="8000" dirty="0" err="1">
                <a:solidFill>
                  <a:srgbClr val="FF0000"/>
                </a:solidFill>
              </a:rPr>
              <a:t>dlb</a:t>
            </a:r>
            <a:r>
              <a:rPr lang="en-US" sz="8000" dirty="0">
                <a:solidFill>
                  <a:srgbClr val="FF0000"/>
                </a:solidFill>
              </a:rPr>
              <a:t> auto -v -</a:t>
            </a:r>
            <a:r>
              <a:rPr lang="en-US" sz="8000" dirty="0" err="1">
                <a:solidFill>
                  <a:srgbClr val="FF0000"/>
                </a:solidFill>
              </a:rPr>
              <a:t>deffnm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smtClean="0">
                <a:solidFill>
                  <a:srgbClr val="FF0000"/>
                </a:solidFill>
              </a:rPr>
              <a:t>step4.1_eq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7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34" y="154981"/>
            <a:ext cx="10515600" cy="1325563"/>
          </a:xfrm>
        </p:spPr>
        <p:txBody>
          <a:bodyPr/>
          <a:lstStyle/>
          <a:p>
            <a:r>
              <a:rPr lang="en-US" dirty="0" smtClean="0"/>
              <a:t>GROMACS KNL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934" y="1619075"/>
            <a:ext cx="10515600" cy="212241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Login to kebnekaise-knl.hpc2n.umu.se and submit your script from there</a:t>
            </a:r>
          </a:p>
          <a:p>
            <a:r>
              <a:rPr lang="en-US" sz="2400" dirty="0" smtClean="0"/>
              <a:t>KNL queue is most of the time available compared to GPU one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602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1">
            <a:extLst>
              <a:ext uri="{FF2B5EF4-FFF2-40B4-BE49-F238E27FC236}">
                <a16:creationId xmlns:a16="http://schemas.microsoft.com/office/drawing/2014/main" id="{0CB3DAB0-DFE8-4985-8B83-0C61073C89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6337537"/>
              </p:ext>
            </p:extLst>
          </p:nvPr>
        </p:nvGraphicFramePr>
        <p:xfrm>
          <a:off x="1385887" y="0"/>
          <a:ext cx="9420225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522372" y="5265683"/>
            <a:ext cx="2167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Data from Magnus </a:t>
            </a:r>
            <a:r>
              <a:rPr lang="en-US" sz="1200" dirty="0" err="1" smtClean="0"/>
              <a:t>Johnsson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6331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34" y="154981"/>
            <a:ext cx="10515600" cy="1325563"/>
          </a:xfrm>
        </p:spPr>
        <p:txBody>
          <a:bodyPr/>
          <a:lstStyle/>
          <a:p>
            <a:r>
              <a:rPr lang="en-US" dirty="0" smtClean="0"/>
              <a:t>GROMACS KNL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4161723"/>
              </p:ext>
            </p:extLst>
          </p:nvPr>
        </p:nvGraphicFramePr>
        <p:xfrm>
          <a:off x="2623282" y="817762"/>
          <a:ext cx="9156893" cy="5408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01934" y="6367244"/>
            <a:ext cx="7835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Benchmark (2M atoms) from: https://www.mpibpc.mpg.de/grubmueller/bench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9177" y="2762756"/>
            <a:ext cx="23041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2,136,412 atoms</a:t>
            </a:r>
          </a:p>
          <a:p>
            <a:r>
              <a:rPr lang="en-US" dirty="0" err="1" smtClean="0"/>
              <a:t>ts</a:t>
            </a:r>
            <a:r>
              <a:rPr lang="en-US" dirty="0" smtClean="0"/>
              <a:t> = 4fs </a:t>
            </a:r>
          </a:p>
          <a:p>
            <a:r>
              <a:rPr lang="en-US" dirty="0" smtClean="0"/>
              <a:t>It uses virtual sites</a:t>
            </a:r>
          </a:p>
          <a:p>
            <a:r>
              <a:rPr lang="en-US" dirty="0"/>
              <a:t>cutoff radii = 1.0nm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04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34" y="154981"/>
            <a:ext cx="10515600" cy="1325563"/>
          </a:xfrm>
        </p:spPr>
        <p:txBody>
          <a:bodyPr/>
          <a:lstStyle/>
          <a:p>
            <a:r>
              <a:rPr lang="en-US" dirty="0" smtClean="0"/>
              <a:t>GROMACS KNL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1934" y="6367244"/>
            <a:ext cx="7835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Benchmark (2M atoms) from: https://www.mpibpc.mpg.de/grubmueller/bench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8089296"/>
              </p:ext>
            </p:extLst>
          </p:nvPr>
        </p:nvGraphicFramePr>
        <p:xfrm>
          <a:off x="715991" y="802257"/>
          <a:ext cx="10524227" cy="5564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647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GROMACS (toolchain effects)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8686573"/>
              </p:ext>
            </p:extLst>
          </p:nvPr>
        </p:nvGraphicFramePr>
        <p:xfrm>
          <a:off x="914400" y="1300294"/>
          <a:ext cx="10059973" cy="5329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317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GROMACS </a:t>
            </a:r>
            <a:r>
              <a:rPr lang="en-US" dirty="0" smtClean="0">
                <a:solidFill>
                  <a:srgbClr val="FF0000"/>
                </a:solidFill>
              </a:rPr>
              <a:t>(single node)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3609706"/>
              </p:ext>
            </p:extLst>
          </p:nvPr>
        </p:nvGraphicFramePr>
        <p:xfrm>
          <a:off x="838200" y="1283516"/>
          <a:ext cx="10713440" cy="5217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605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GROMACS </a:t>
            </a:r>
            <a:r>
              <a:rPr lang="en-US" dirty="0" smtClean="0">
                <a:solidFill>
                  <a:srgbClr val="FF0000"/>
                </a:solidFill>
              </a:rPr>
              <a:t>(single node)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1837" y="1451295"/>
            <a:ext cx="823583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(-n2</a:t>
            </a:r>
            <a:r>
              <a:rPr lang="en-US" sz="2000" dirty="0"/>
              <a:t>,-</a:t>
            </a:r>
            <a:r>
              <a:rPr lang="en-US" sz="2000" dirty="0" smtClean="0"/>
              <a:t>c14)  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srun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gmx_mpi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mdrun</a:t>
            </a:r>
            <a:r>
              <a:rPr lang="en-US" sz="2000" dirty="0">
                <a:solidFill>
                  <a:srgbClr val="FF0000"/>
                </a:solidFill>
              </a:rPr>
              <a:t> -</a:t>
            </a:r>
            <a:r>
              <a:rPr lang="en-US" sz="2000" dirty="0" err="1">
                <a:solidFill>
                  <a:srgbClr val="FF0000"/>
                </a:solidFill>
              </a:rPr>
              <a:t>ntomp</a:t>
            </a:r>
            <a:r>
              <a:rPr lang="en-US" sz="2000" dirty="0">
                <a:solidFill>
                  <a:srgbClr val="FF0000"/>
                </a:solidFill>
              </a:rPr>
              <a:t> 14 -</a:t>
            </a:r>
            <a:r>
              <a:rPr lang="en-US" sz="2000" dirty="0" err="1">
                <a:solidFill>
                  <a:srgbClr val="FF0000"/>
                </a:solidFill>
              </a:rPr>
              <a:t>dlb</a:t>
            </a:r>
            <a:r>
              <a:rPr lang="en-US" sz="2000" dirty="0">
                <a:solidFill>
                  <a:srgbClr val="FF0000"/>
                </a:solidFill>
              </a:rPr>
              <a:t> yes    </a:t>
            </a:r>
            <a:r>
              <a:rPr lang="en-US" sz="2000" dirty="0" smtClean="0"/>
              <a:t>will use 2 GPUs</a:t>
            </a:r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Using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2 MPI processes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Using 14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OpenMP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threads per MPI process</a:t>
            </a:r>
          </a:p>
          <a:p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On host b-cn1309.hpc2n.umu.se 2 GPUs auto-selected for this run.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Mapping of GPU IDs to the 2 GPU tasks in the 2 ranks on this node: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PP:0,PP:1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(-n4,-c7)  </a:t>
            </a:r>
            <a:r>
              <a:rPr lang="en-US" sz="2000" dirty="0" err="1" smtClean="0">
                <a:solidFill>
                  <a:srgbClr val="FF0000"/>
                </a:solidFill>
              </a:rPr>
              <a:t>srun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gmx_mpi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mdrun</a:t>
            </a:r>
            <a:r>
              <a:rPr lang="en-US" sz="2000" dirty="0">
                <a:solidFill>
                  <a:srgbClr val="FF0000"/>
                </a:solidFill>
              </a:rPr>
              <a:t> -</a:t>
            </a:r>
            <a:r>
              <a:rPr lang="en-US" sz="2000" dirty="0" err="1">
                <a:solidFill>
                  <a:srgbClr val="FF0000"/>
                </a:solidFill>
              </a:rPr>
              <a:t>ntomp</a:t>
            </a:r>
            <a:r>
              <a:rPr lang="en-US" sz="2000" dirty="0">
                <a:solidFill>
                  <a:srgbClr val="FF0000"/>
                </a:solidFill>
              </a:rPr>
              <a:t> 7 -</a:t>
            </a:r>
            <a:r>
              <a:rPr lang="en-US" sz="2000" dirty="0" err="1">
                <a:solidFill>
                  <a:srgbClr val="FF0000"/>
                </a:solidFill>
              </a:rPr>
              <a:t>dlb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yes</a:t>
            </a:r>
            <a:r>
              <a:rPr lang="en-US" sz="2000" dirty="0" smtClean="0"/>
              <a:t>   will use 4 GPUs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Using 4 MPI processes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Using 7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OpenMP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threads per MPI process</a:t>
            </a:r>
          </a:p>
          <a:p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On host b-cn1309.hpc2n.umu.se 4 GPUs auto-selected for this run.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Mapping of GPU IDs to the 4 GPU tasks in the 4 ranks on this node: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PP:0,PP:1,PP:2,PP:3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0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GROMACS </a:t>
            </a:r>
            <a:r>
              <a:rPr lang="en-US" dirty="0" smtClean="0">
                <a:solidFill>
                  <a:srgbClr val="FF0000"/>
                </a:solidFill>
              </a:rPr>
              <a:t>(single node)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3472628"/>
              </p:ext>
            </p:extLst>
          </p:nvPr>
        </p:nvGraphicFramePr>
        <p:xfrm>
          <a:off x="973123" y="1231358"/>
          <a:ext cx="9529893" cy="5626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284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GROMACS </a:t>
            </a:r>
            <a:r>
              <a:rPr lang="en-US" dirty="0" smtClean="0">
                <a:solidFill>
                  <a:srgbClr val="FF0000"/>
                </a:solidFill>
              </a:rPr>
              <a:t>(single node)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7947" y="1493240"/>
            <a:ext cx="8235835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(-n4,-c7)  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gmx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mdrun</a:t>
            </a:r>
            <a:r>
              <a:rPr lang="en-US" sz="2000" dirty="0">
                <a:solidFill>
                  <a:srgbClr val="FF0000"/>
                </a:solidFill>
              </a:rPr>
              <a:t> -</a:t>
            </a:r>
            <a:r>
              <a:rPr lang="en-US" sz="2000" dirty="0" err="1">
                <a:solidFill>
                  <a:srgbClr val="FF0000"/>
                </a:solidFill>
              </a:rPr>
              <a:t>ntmpi</a:t>
            </a:r>
            <a:r>
              <a:rPr lang="en-US" sz="2000" dirty="0">
                <a:solidFill>
                  <a:srgbClr val="FF0000"/>
                </a:solidFill>
              </a:rPr>
              <a:t> 4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-</a:t>
            </a:r>
            <a:r>
              <a:rPr lang="en-US" sz="2000" dirty="0" err="1">
                <a:solidFill>
                  <a:srgbClr val="FF0000"/>
                </a:solidFill>
              </a:rPr>
              <a:t>ntomp</a:t>
            </a:r>
            <a:r>
              <a:rPr lang="en-US" sz="2000" dirty="0">
                <a:solidFill>
                  <a:srgbClr val="FF0000"/>
                </a:solidFill>
              </a:rPr>
              <a:t> 7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-</a:t>
            </a:r>
            <a:r>
              <a:rPr lang="en-US" sz="2000" dirty="0" err="1">
                <a:solidFill>
                  <a:srgbClr val="FF0000"/>
                </a:solidFill>
              </a:rPr>
              <a:t>dlb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yes    </a:t>
            </a:r>
            <a:r>
              <a:rPr lang="en-US" sz="2000" dirty="0" smtClean="0"/>
              <a:t>will use 2 GPUs</a:t>
            </a:r>
          </a:p>
          <a:p>
            <a:endParaRPr lang="en-US" sz="2000" dirty="0" smtClean="0"/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Using 4 MPI threads                                                                                                                                                    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Using 7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OpenMP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threads per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tMPI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thread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        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On host b-cn1105.hpc2n.umu.se 4 GPUs auto-selected for this run.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Mapping of GPU IDs to the 4 GPU tasks in the 4 ranks on this node: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 PP:0,PP:1,PP:2,PP:3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PP tasks will do (non-perturbed) short-ranged and most bonded interactions on the GPU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06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GROMACS </a:t>
            </a:r>
            <a:r>
              <a:rPr lang="en-US" dirty="0" smtClean="0">
                <a:solidFill>
                  <a:srgbClr val="FF0000"/>
                </a:solidFill>
              </a:rPr>
              <a:t>(single node-offload)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9424381"/>
              </p:ext>
            </p:extLst>
          </p:nvPr>
        </p:nvGraphicFramePr>
        <p:xfrm>
          <a:off x="464890" y="1263986"/>
          <a:ext cx="10888910" cy="5346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12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GROMACS </a:t>
            </a:r>
            <a:r>
              <a:rPr lang="en-US" dirty="0" smtClean="0">
                <a:solidFill>
                  <a:srgbClr val="FF0000"/>
                </a:solidFill>
              </a:rPr>
              <a:t>(single node-offload)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1121" y="1245327"/>
            <a:ext cx="83565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(-n4,-c7)  </a:t>
            </a:r>
            <a:r>
              <a:rPr lang="en-US" sz="2000" dirty="0" err="1" smtClean="0">
                <a:solidFill>
                  <a:srgbClr val="FF0000"/>
                </a:solidFill>
              </a:rPr>
              <a:t>srun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gmx_mpi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mdrun</a:t>
            </a:r>
            <a:r>
              <a:rPr lang="en-US" sz="2000" dirty="0">
                <a:solidFill>
                  <a:srgbClr val="FF0000"/>
                </a:solidFill>
              </a:rPr>
              <a:t> -</a:t>
            </a:r>
            <a:r>
              <a:rPr lang="en-US" sz="2000" dirty="0" err="1">
                <a:solidFill>
                  <a:srgbClr val="FF0000"/>
                </a:solidFill>
              </a:rPr>
              <a:t>ntomp</a:t>
            </a:r>
            <a:r>
              <a:rPr lang="en-US" sz="2000" dirty="0">
                <a:solidFill>
                  <a:srgbClr val="FF0000"/>
                </a:solidFill>
              </a:rPr>
              <a:t> 7 -</a:t>
            </a:r>
            <a:r>
              <a:rPr lang="en-US" sz="2000" dirty="0" err="1">
                <a:solidFill>
                  <a:srgbClr val="FF0000"/>
                </a:solidFill>
              </a:rPr>
              <a:t>dlb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yes</a:t>
            </a:r>
            <a:r>
              <a:rPr lang="en-US" sz="2000" dirty="0" smtClean="0"/>
              <a:t>   will use 4 GPUs: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Using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MPI processes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Using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OpenMP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threads per MPI process</a:t>
            </a:r>
          </a:p>
          <a:p>
            <a:endParaRPr lang="en-US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On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 b-cn1309.hpc2n.umu.se 4 GPUs auto-selected for this run.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Mapping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GPU IDs to the 4 GPU tasks in the 4 ranks on this node: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PP:0,PP:1,PP:2,PP:3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(-</a:t>
            </a:r>
            <a:r>
              <a:rPr lang="en-US" sz="2000" dirty="0"/>
              <a:t>n4,-</a:t>
            </a:r>
            <a:r>
              <a:rPr lang="en-US" sz="2000" dirty="0" smtClean="0"/>
              <a:t>c7)   </a:t>
            </a:r>
            <a:r>
              <a:rPr lang="en-US" sz="2000" dirty="0" err="1" smtClean="0">
                <a:solidFill>
                  <a:srgbClr val="FF0000"/>
                </a:solidFill>
              </a:rPr>
              <a:t>gmx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mdrun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gputasks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0123 -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nb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gpu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-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pme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gpu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-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npme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1 -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ntmpi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4 </a:t>
            </a:r>
            <a:r>
              <a:rPr lang="en-US" sz="2000" dirty="0">
                <a:solidFill>
                  <a:srgbClr val="FF0000"/>
                </a:solidFill>
              </a:rPr>
              <a:t>-</a:t>
            </a:r>
            <a:r>
              <a:rPr lang="en-US" sz="2000" dirty="0" err="1">
                <a:solidFill>
                  <a:srgbClr val="FF0000"/>
                </a:solidFill>
              </a:rPr>
              <a:t>dlb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yes </a:t>
            </a:r>
            <a:r>
              <a:rPr lang="en-US" sz="2000" dirty="0" smtClean="0"/>
              <a:t>will use 4 GPUs: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Using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MPI threads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Using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OpenMP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threads per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tMPI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thread</a:t>
            </a:r>
          </a:p>
          <a:p>
            <a:endParaRPr lang="en-US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On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 b-cn1102.hpc2n.umu.se 4 GPUs user-selected for this run.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Mapping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GPU IDs to the 4 GPU tasks in the 4 ranks on this node: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PP:0,PP:1,PP:2,PME:3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74217" y="4647501"/>
            <a:ext cx="191268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</a:t>
            </a:r>
            <a:r>
              <a:rPr lang="en-US" dirty="0" err="1" smtClean="0">
                <a:solidFill>
                  <a:srgbClr val="FF0000"/>
                </a:solidFill>
              </a:rPr>
              <a:t>pme</a:t>
            </a:r>
            <a:r>
              <a:rPr lang="en-US" dirty="0" smtClean="0">
                <a:solidFill>
                  <a:srgbClr val="FF0000"/>
                </a:solidFill>
              </a:rPr>
              <a:t> should be 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74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GROMACS </a:t>
            </a:r>
            <a:r>
              <a:rPr lang="en-US" dirty="0" smtClean="0">
                <a:solidFill>
                  <a:srgbClr val="FF0000"/>
                </a:solidFill>
              </a:rPr>
              <a:t>(multi node-offload)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5696378"/>
              </p:ext>
            </p:extLst>
          </p:nvPr>
        </p:nvGraphicFramePr>
        <p:xfrm>
          <a:off x="1375794" y="1241570"/>
          <a:ext cx="9439843" cy="5330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470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1F901E4-C87A-442F-B62A-59A3A1DB02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6058299"/>
              </p:ext>
            </p:extLst>
          </p:nvPr>
        </p:nvGraphicFramePr>
        <p:xfrm>
          <a:off x="1390650" y="0"/>
          <a:ext cx="9391231" cy="6962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626416" y="5257057"/>
            <a:ext cx="2476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Data from Magnus Johansson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0310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GROMACS </a:t>
            </a:r>
            <a:r>
              <a:rPr lang="en-US" dirty="0" smtClean="0">
                <a:solidFill>
                  <a:srgbClr val="FF0000"/>
                </a:solidFill>
              </a:rPr>
              <a:t>(multi node-offload)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1837" y="1451295"/>
            <a:ext cx="823583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(-N2,-n8,-c7)   </a:t>
            </a:r>
            <a:r>
              <a:rPr lang="en-US" sz="2000" dirty="0" err="1" smtClean="0">
                <a:solidFill>
                  <a:srgbClr val="FF0000"/>
                </a:solidFill>
              </a:rPr>
              <a:t>srun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gmx_mpi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mdrun</a:t>
            </a:r>
            <a:r>
              <a:rPr lang="en-US" sz="2000" dirty="0">
                <a:solidFill>
                  <a:srgbClr val="FF0000"/>
                </a:solidFill>
              </a:rPr>
              <a:t> -</a:t>
            </a:r>
            <a:r>
              <a:rPr lang="en-US" sz="2000" dirty="0" err="1">
                <a:solidFill>
                  <a:srgbClr val="FF0000"/>
                </a:solidFill>
              </a:rPr>
              <a:t>gputasks</a:t>
            </a:r>
            <a:r>
              <a:rPr lang="en-US" sz="2000" dirty="0">
                <a:solidFill>
                  <a:srgbClr val="FF0000"/>
                </a:solidFill>
              </a:rPr>
              <a:t> 0123 -</a:t>
            </a:r>
            <a:r>
              <a:rPr lang="en-US" sz="2000" dirty="0" err="1">
                <a:solidFill>
                  <a:srgbClr val="FF0000"/>
                </a:solidFill>
              </a:rPr>
              <a:t>nb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gpu</a:t>
            </a:r>
            <a:r>
              <a:rPr lang="en-US" sz="2000" dirty="0">
                <a:solidFill>
                  <a:srgbClr val="FF0000"/>
                </a:solidFill>
              </a:rPr>
              <a:t> -</a:t>
            </a:r>
            <a:r>
              <a:rPr lang="en-US" sz="2000" dirty="0" err="1">
                <a:solidFill>
                  <a:srgbClr val="FF0000"/>
                </a:solidFill>
              </a:rPr>
              <a:t>pme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gpu</a:t>
            </a:r>
            <a:r>
              <a:rPr lang="en-US" sz="2000" dirty="0">
                <a:solidFill>
                  <a:srgbClr val="FF0000"/>
                </a:solidFill>
              </a:rPr>
              <a:t> -</a:t>
            </a:r>
            <a:r>
              <a:rPr lang="en-US" sz="2000" dirty="0" err="1">
                <a:solidFill>
                  <a:srgbClr val="FF0000"/>
                </a:solidFill>
              </a:rPr>
              <a:t>npme</a:t>
            </a:r>
            <a:r>
              <a:rPr lang="en-US" sz="2000" dirty="0">
                <a:solidFill>
                  <a:srgbClr val="FF0000"/>
                </a:solidFill>
              </a:rPr>
              <a:t> 1 -</a:t>
            </a:r>
            <a:r>
              <a:rPr lang="en-US" sz="2000" dirty="0" err="1">
                <a:solidFill>
                  <a:srgbClr val="FF0000"/>
                </a:solidFill>
              </a:rPr>
              <a:t>ntomp</a:t>
            </a:r>
            <a:r>
              <a:rPr lang="en-US" sz="2000" dirty="0">
                <a:solidFill>
                  <a:srgbClr val="FF0000"/>
                </a:solidFill>
              </a:rPr>
              <a:t> 7 -</a:t>
            </a:r>
            <a:r>
              <a:rPr lang="en-US" sz="2000" dirty="0" err="1">
                <a:solidFill>
                  <a:srgbClr val="FF0000"/>
                </a:solidFill>
              </a:rPr>
              <a:t>dlb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yes</a:t>
            </a:r>
            <a:r>
              <a:rPr lang="en-US" sz="2000" dirty="0" smtClean="0"/>
              <a:t> will use 4 GPUs: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Using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OpenMP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threads per MPI process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On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 b-cn1106.hpc2n.umu.se 4 GPUs user-selected for this run.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Mapping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GPU IDs to the 4 GPU tasks in the 4 ranks on this node: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PP:0,PP:1,PP:2,PP:3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PP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tasks will do (non-perturbed) short-ranged interactions on the GPU 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PME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tasks will do all aspects on the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GPU</a:t>
            </a:r>
          </a:p>
          <a:p>
            <a:endParaRPr lang="en-US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Times New Roman" panose="02020603050405020304" pitchFamily="18" charset="0"/>
              </a:rPr>
              <a:t>There are some limitations regarding the tasks that can be offloaded, please check: 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8697" y="5544723"/>
            <a:ext cx="7887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http://manual.gromacs.org/current/user-guide/mdrun-performance.html</a:t>
            </a:r>
          </a:p>
        </p:txBody>
      </p:sp>
    </p:spTree>
    <p:extLst>
      <p:ext uri="{BB962C8B-B14F-4D97-AF65-F5344CB8AC3E}">
        <p14:creationId xmlns:p14="http://schemas.microsoft.com/office/powerpoint/2010/main" val="118592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GROMACS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PLUMED, threaded MPI version is not supported. </a:t>
            </a:r>
          </a:p>
          <a:p>
            <a:pPr marL="0" indent="0">
              <a:buNone/>
            </a:pPr>
            <a:r>
              <a:rPr lang="en-US" dirty="0" smtClean="0"/>
              <a:t>Instead of: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</a:rPr>
              <a:t>g</a:t>
            </a:r>
            <a:r>
              <a:rPr lang="en-US" dirty="0" err="1" smtClean="0">
                <a:solidFill>
                  <a:srgbClr val="FF0000"/>
                </a:solidFill>
              </a:rPr>
              <a:t>mx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mdrun</a:t>
            </a:r>
            <a:r>
              <a:rPr lang="en-US" dirty="0" smtClean="0">
                <a:solidFill>
                  <a:srgbClr val="FF0000"/>
                </a:solidFill>
              </a:rPr>
              <a:t> –</a:t>
            </a:r>
            <a:r>
              <a:rPr lang="en-US" dirty="0" err="1" smtClean="0">
                <a:solidFill>
                  <a:srgbClr val="FF0000"/>
                </a:solidFill>
              </a:rPr>
              <a:t>ntmpi</a:t>
            </a:r>
            <a:r>
              <a:rPr lang="en-US" dirty="0" smtClean="0">
                <a:solidFill>
                  <a:srgbClr val="FF0000"/>
                </a:solidFill>
              </a:rPr>
              <a:t> X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Use: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</a:rPr>
              <a:t>m</a:t>
            </a:r>
            <a:r>
              <a:rPr lang="en-US" dirty="0" err="1" smtClean="0">
                <a:solidFill>
                  <a:srgbClr val="FF0000"/>
                </a:solidFill>
              </a:rPr>
              <a:t>pirun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gmx_mpi</a:t>
            </a:r>
            <a:r>
              <a:rPr lang="en-US" dirty="0" smtClean="0">
                <a:solidFill>
                  <a:srgbClr val="FF0000"/>
                </a:solidFill>
              </a:rPr>
              <a:t> …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28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LAMMPS (MPI)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035746" cy="4723456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#!/bin/bash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-A staff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#Asking for 10 min.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-t 02:10:00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#Number of nodes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-N 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#Ask for 28 processes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-n 28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--exclusive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#Load modules necessary for running LAMMPS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module load </a:t>
            </a:r>
            <a:r>
              <a:rPr lang="en-US" sz="2000" dirty="0" err="1"/>
              <a:t>icc</a:t>
            </a:r>
            <a:r>
              <a:rPr lang="en-US" sz="2000" dirty="0"/>
              <a:t>/2017.1.132-GCC-6.3.0-2.27 </a:t>
            </a:r>
            <a:r>
              <a:rPr lang="en-US" sz="2000" dirty="0" err="1"/>
              <a:t>ifort</a:t>
            </a:r>
            <a:r>
              <a:rPr lang="en-US" sz="2000" dirty="0"/>
              <a:t>/2017.1.132-GCC-6.3.0-2.27  </a:t>
            </a:r>
            <a:r>
              <a:rPr lang="en-US" sz="2000" dirty="0" err="1"/>
              <a:t>impi</a:t>
            </a:r>
            <a:r>
              <a:rPr lang="en-US" sz="2000" dirty="0"/>
              <a:t>/2017.1.132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module load LAMMPS/31Mar17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#Execute LAMMPS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err="1" smtClean="0">
                <a:solidFill>
                  <a:srgbClr val="FF0000"/>
                </a:solidFill>
              </a:rPr>
              <a:t>srun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lmp_intel_cpu</a:t>
            </a:r>
            <a:r>
              <a:rPr lang="en-US" sz="2000" dirty="0">
                <a:solidFill>
                  <a:srgbClr val="FF0000"/>
                </a:solidFill>
              </a:rPr>
              <a:t> -in step4.1_equilibration.inp</a:t>
            </a:r>
          </a:p>
        </p:txBody>
      </p:sp>
    </p:spTree>
    <p:extLst>
      <p:ext uri="{BB962C8B-B14F-4D97-AF65-F5344CB8AC3E}">
        <p14:creationId xmlns:p14="http://schemas.microsoft.com/office/powerpoint/2010/main" val="364560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LAMMPS (</a:t>
            </a:r>
            <a:r>
              <a:rPr lang="en-US" dirty="0" err="1" smtClean="0"/>
              <a:t>OpenMP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035746" cy="4841917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#!/bin/bash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-A staff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#Asking for 10 min.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-t 02:10:00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#Number of nodes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-N 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#Ask for 28 processes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FF0000"/>
                </a:solidFill>
              </a:rPr>
              <a:t>#SBATCH -n </a:t>
            </a:r>
            <a:r>
              <a:rPr lang="en-US" sz="2000" dirty="0" smtClean="0">
                <a:solidFill>
                  <a:srgbClr val="FF0000"/>
                </a:solidFill>
              </a:rPr>
              <a:t>14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#SBATCH -c 2</a:t>
            </a: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#SBATCH --exclusive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#Load modules necessary for running LAMMPS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module load </a:t>
            </a:r>
            <a:r>
              <a:rPr lang="en-US" sz="2000" dirty="0" err="1"/>
              <a:t>icc</a:t>
            </a:r>
            <a:r>
              <a:rPr lang="en-US" sz="2000" dirty="0"/>
              <a:t>/2017.1.132-GCC-6.3.0-2.27 </a:t>
            </a:r>
            <a:r>
              <a:rPr lang="en-US" sz="2000" dirty="0" err="1"/>
              <a:t>ifort</a:t>
            </a:r>
            <a:r>
              <a:rPr lang="en-US" sz="2000" dirty="0"/>
              <a:t>/2017.1.132-GCC-6.3.0-2.27  </a:t>
            </a:r>
            <a:r>
              <a:rPr lang="en-US" sz="2000" dirty="0" err="1"/>
              <a:t>impi</a:t>
            </a:r>
            <a:r>
              <a:rPr lang="en-US" sz="2000" dirty="0"/>
              <a:t>/2017.1.132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module load LAMMPS/31Mar17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FF0000"/>
                </a:solidFill>
              </a:rPr>
              <a:t>export OMP_NUM_THREADS=2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#Execute LAMMPS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err="1" smtClean="0">
                <a:solidFill>
                  <a:srgbClr val="FF0000"/>
                </a:solidFill>
              </a:rPr>
              <a:t>srun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lmp_intel_cpu</a:t>
            </a:r>
            <a:r>
              <a:rPr lang="en-US" sz="2000" dirty="0">
                <a:solidFill>
                  <a:srgbClr val="FF0000"/>
                </a:solidFill>
              </a:rPr>
              <a:t> -in step4.1_equilibration.inp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0869" y="2489886"/>
            <a:ext cx="4450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~3x slower than MPI only version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4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879" y="154110"/>
            <a:ext cx="10515600" cy="1325563"/>
          </a:xfrm>
        </p:spPr>
        <p:txBody>
          <a:bodyPr/>
          <a:lstStyle/>
          <a:p>
            <a:r>
              <a:rPr lang="en-US" dirty="0" smtClean="0"/>
              <a:t>LAMMPS  -  </a:t>
            </a:r>
            <a:r>
              <a:rPr lang="en-US" dirty="0" err="1" smtClean="0"/>
              <a:t>OpenMM</a:t>
            </a:r>
            <a:r>
              <a:rPr lang="en-US" dirty="0" smtClean="0"/>
              <a:t> - CHARMM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6529550"/>
              </p:ext>
            </p:extLst>
          </p:nvPr>
        </p:nvGraphicFramePr>
        <p:xfrm>
          <a:off x="1343025" y="1195753"/>
          <a:ext cx="8725423" cy="5293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878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Scratch directory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933"/>
            <a:ext cx="10515600" cy="987913"/>
          </a:xfrm>
        </p:spPr>
        <p:txBody>
          <a:bodyPr/>
          <a:lstStyle/>
          <a:p>
            <a:r>
              <a:rPr lang="en-US" dirty="0" smtClean="0"/>
              <a:t>If the program writes frequently data, you can get an additional speed up by using the local scratch directory: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99622" y="2532184"/>
            <a:ext cx="7435780" cy="40934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rm</a:t>
            </a:r>
            <a:r>
              <a:rPr lang="en-US" sz="2000" dirty="0"/>
              <a:t> -</a:t>
            </a:r>
            <a:r>
              <a:rPr lang="en-US" sz="2000" dirty="0" err="1"/>
              <a:t>rf</a:t>
            </a:r>
            <a:r>
              <a:rPr lang="en-US" sz="2000" dirty="0"/>
              <a:t> /scratch/test</a:t>
            </a:r>
          </a:p>
          <a:p>
            <a:r>
              <a:rPr lang="en-US" sz="2000" dirty="0"/>
              <a:t>export parent=/</a:t>
            </a:r>
            <a:r>
              <a:rPr lang="en-US" sz="2000" dirty="0" err="1" smtClean="0"/>
              <a:t>pfs</a:t>
            </a:r>
            <a:r>
              <a:rPr lang="en-US" sz="2000" dirty="0" smtClean="0"/>
              <a:t>/</a:t>
            </a:r>
            <a:r>
              <a:rPr lang="en-US" sz="2000" dirty="0" err="1" smtClean="0"/>
              <a:t>nobackup</a:t>
            </a:r>
            <a:r>
              <a:rPr lang="en-US" sz="2000" dirty="0" smtClean="0"/>
              <a:t>/home/u/username/benchmarks/</a:t>
            </a:r>
            <a:endParaRPr lang="en-US" sz="2000" dirty="0"/>
          </a:p>
          <a:p>
            <a:r>
              <a:rPr lang="en-US" sz="2000" dirty="0" err="1"/>
              <a:t>mkdir</a:t>
            </a:r>
            <a:r>
              <a:rPr lang="en-US" sz="2000" dirty="0"/>
              <a:t> /scratch/test</a:t>
            </a:r>
          </a:p>
          <a:p>
            <a:r>
              <a:rPr lang="en-US" sz="2000" dirty="0" err="1"/>
              <a:t>rsync</a:t>
            </a:r>
            <a:r>
              <a:rPr lang="en-US" sz="2000" dirty="0"/>
              <a:t> -</a:t>
            </a:r>
            <a:r>
              <a:rPr lang="en-US" sz="2000" dirty="0" err="1"/>
              <a:t>avzh</a:t>
            </a:r>
            <a:r>
              <a:rPr lang="en-US" sz="2000" dirty="0"/>
              <a:t> $parent/ /scratch/test/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/>
              <a:t>cd /scratch/test 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/>
              <a:t>namd2 +p 28 +</a:t>
            </a:r>
            <a:r>
              <a:rPr lang="en-US" sz="2000" dirty="0" err="1"/>
              <a:t>setcpuaffinity</a:t>
            </a:r>
            <a:r>
              <a:rPr lang="en-US" sz="2000" dirty="0"/>
              <a:t> </a:t>
            </a:r>
            <a:r>
              <a:rPr lang="en-US" sz="2000" dirty="0" err="1" smtClean="0"/>
              <a:t>input.inp</a:t>
            </a:r>
            <a:r>
              <a:rPr lang="en-US" sz="2000" dirty="0" smtClean="0"/>
              <a:t> </a:t>
            </a:r>
            <a:r>
              <a:rPr lang="en-US" sz="2000" dirty="0"/>
              <a:t>&gt; </a:t>
            </a:r>
            <a:r>
              <a:rPr lang="en-US" sz="2000" dirty="0" smtClean="0"/>
              <a:t>output.dat </a:t>
            </a:r>
            <a:endParaRPr lang="en-US" sz="2000" dirty="0"/>
          </a:p>
          <a:p>
            <a:r>
              <a:rPr lang="en-US" sz="2000" dirty="0"/>
              <a:t> </a:t>
            </a:r>
          </a:p>
          <a:p>
            <a:r>
              <a:rPr lang="en-US" sz="2000" dirty="0"/>
              <a:t>cd $parent</a:t>
            </a:r>
          </a:p>
          <a:p>
            <a:r>
              <a:rPr lang="en-US" sz="2000" dirty="0" err="1"/>
              <a:t>rsync</a:t>
            </a:r>
            <a:r>
              <a:rPr lang="en-US" sz="2000" dirty="0"/>
              <a:t> -</a:t>
            </a:r>
            <a:r>
              <a:rPr lang="en-US" sz="2000" dirty="0" err="1"/>
              <a:t>avzh</a:t>
            </a:r>
            <a:r>
              <a:rPr lang="en-US" sz="2000" dirty="0"/>
              <a:t> /scratch/test/ $parent/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 err="1"/>
              <a:t>rm</a:t>
            </a:r>
            <a:r>
              <a:rPr lang="en-US" sz="2000" dirty="0"/>
              <a:t> -</a:t>
            </a:r>
            <a:r>
              <a:rPr lang="en-US" sz="2000" dirty="0" err="1"/>
              <a:t>rf</a:t>
            </a:r>
            <a:r>
              <a:rPr lang="en-US" sz="2000" dirty="0"/>
              <a:t> /scratch/test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84578" y="3794068"/>
            <a:ext cx="3009979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~10-15% speedup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84578" y="4695568"/>
            <a:ext cx="3827336" cy="2031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US" dirty="0" err="1"/>
              <a:t>Abisko</a:t>
            </a:r>
            <a:r>
              <a:rPr lang="en-US" dirty="0"/>
              <a:t> (all nodes): </a:t>
            </a:r>
            <a:r>
              <a:rPr lang="en-US" dirty="0">
                <a:solidFill>
                  <a:srgbClr val="FF0000"/>
                </a:solidFill>
              </a:rPr>
              <a:t>352 GB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Kebnekaise, standard </a:t>
            </a:r>
            <a:r>
              <a:rPr lang="en-US" dirty="0" smtClean="0"/>
              <a:t>nodes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171 GB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Kebnekaise, GPU nodes: </a:t>
            </a:r>
            <a:r>
              <a:rPr lang="en-US" dirty="0">
                <a:solidFill>
                  <a:srgbClr val="FF0000"/>
                </a:solidFill>
              </a:rPr>
              <a:t>171 GB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Kebnekaise, </a:t>
            </a:r>
            <a:r>
              <a:rPr lang="en-US" dirty="0" err="1"/>
              <a:t>Largemem</a:t>
            </a:r>
            <a:r>
              <a:rPr lang="en-US" dirty="0"/>
              <a:t> nodes: </a:t>
            </a:r>
            <a:r>
              <a:rPr lang="en-US" dirty="0">
                <a:solidFill>
                  <a:srgbClr val="FF0000"/>
                </a:solidFill>
              </a:rPr>
              <a:t>352 GB</a:t>
            </a:r>
            <a:r>
              <a:rPr lang="en-US" dirty="0"/>
              <a:t> (a few </a:t>
            </a:r>
            <a:r>
              <a:rPr lang="en-US" dirty="0" smtClean="0"/>
              <a:t>of them have </a:t>
            </a:r>
            <a:r>
              <a:rPr lang="en-US" dirty="0"/>
              <a:t>391 GB)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04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0600" y="2571167"/>
            <a:ext cx="3260785" cy="1325563"/>
          </a:xfrm>
        </p:spPr>
        <p:txBody>
          <a:bodyPr/>
          <a:lstStyle/>
          <a:p>
            <a:r>
              <a:rPr lang="en-US" dirty="0" smtClean="0"/>
              <a:t>Plugins/Tools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11563" y="5837381"/>
            <a:ext cx="9440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not all the tools referenced here are installed on our systems. It is indicated with the labels: I=installed, MI=manually installed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49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73" y="0"/>
            <a:ext cx="10515600" cy="1325563"/>
          </a:xfrm>
        </p:spPr>
        <p:txBody>
          <a:bodyPr/>
          <a:lstStyle/>
          <a:p>
            <a:r>
              <a:rPr lang="en-US" dirty="0" smtClean="0"/>
              <a:t>R/</a:t>
            </a:r>
            <a:r>
              <a:rPr lang="en-US" dirty="0" err="1" smtClean="0"/>
              <a:t>Rstudio</a:t>
            </a:r>
            <a:r>
              <a:rPr lang="en-US" dirty="0" smtClean="0"/>
              <a:t>  (I)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45" y="1255225"/>
            <a:ext cx="7705274" cy="4894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334" y="1402876"/>
            <a:ext cx="36164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$ml </a:t>
            </a:r>
            <a:r>
              <a:rPr lang="en-US" dirty="0" err="1"/>
              <a:t>icc</a:t>
            </a:r>
            <a:r>
              <a:rPr lang="en-US" dirty="0"/>
              <a:t>/2017.1.132-GCC-6.3.0-2.27  </a:t>
            </a:r>
            <a:r>
              <a:rPr lang="en-US" dirty="0" err="1"/>
              <a:t>impi</a:t>
            </a:r>
            <a:r>
              <a:rPr lang="en-US" dirty="0"/>
              <a:t>/2017.1.132 </a:t>
            </a:r>
            <a:r>
              <a:rPr lang="en-US" dirty="0" err="1"/>
              <a:t>ifort</a:t>
            </a:r>
            <a:r>
              <a:rPr lang="en-US" dirty="0"/>
              <a:t>/2017.1.132-GCC-6.3.0-2.27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$ml </a:t>
            </a:r>
            <a:r>
              <a:rPr lang="en-US" dirty="0"/>
              <a:t>R/3.3.1 </a:t>
            </a:r>
            <a:endParaRPr lang="en-US" dirty="0" smtClean="0"/>
          </a:p>
          <a:p>
            <a:r>
              <a:rPr lang="en-US" dirty="0" smtClean="0"/>
              <a:t>$</a:t>
            </a:r>
            <a:r>
              <a:rPr lang="en-US" dirty="0" err="1" smtClean="0"/>
              <a:t>rstudio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89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MATLAB (I)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92651" y="1710709"/>
            <a:ext cx="27112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$ml MATLAB/2018b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Includes improved tools for Machine Learning and Deep </a:t>
            </a:r>
            <a:r>
              <a:rPr lang="en-US" dirty="0" smtClean="0">
                <a:solidFill>
                  <a:srgbClr val="FF0000"/>
                </a:solidFill>
              </a:rPr>
              <a:t>Learning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PRL, 120, 143001 (2018)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59892" y="6285470"/>
            <a:ext cx="8130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Further information: https</a:t>
            </a:r>
            <a:r>
              <a:rPr lang="en-US" dirty="0"/>
              <a:t>://www.hpc2n.umu.se/resources/software/matlab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1381715"/>
            <a:ext cx="7110249" cy="490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1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Alchemical </a:t>
            </a:r>
            <a:r>
              <a:rPr lang="en-US" dirty="0" smtClean="0"/>
              <a:t>simulations (I)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33" y="1494291"/>
            <a:ext cx="5373185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557" y="3601366"/>
            <a:ext cx="2736893" cy="20937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28578" y="5649231"/>
            <a:ext cx="5511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Dual topology. Figure taken from</a:t>
            </a:r>
            <a:r>
              <a:rPr lang="en-US" sz="1400" dirty="0"/>
              <a:t>: http://www.ks.uiuc.edu/Training/Tutorials/namd/FEP/tutorial-FEP.pdf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573754" y="1386358"/>
                <a:ext cx="25149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+(1−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3754" y="1386358"/>
                <a:ext cx="2514919" cy="276999"/>
              </a:xfrm>
              <a:prstGeom prst="rect">
                <a:avLst/>
              </a:prstGeom>
              <a:blipFill>
                <a:blip r:embed="rId4"/>
                <a:stretch>
                  <a:fillRect l="-1695" t="-2174" r="-48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062004" y="1906172"/>
                <a:ext cx="3974806" cy="7784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𝑅𝑇𝑙𝑛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Δ</m:t>
                                      </m:r>
                                      <m:sSup>
                                        <m:sSupPr>
                                          <m:ctrlPr>
                                            <a:rPr lang="el-G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𝑅𝑇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2004" y="1906172"/>
                <a:ext cx="3974806" cy="7784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8797159" y="2943027"/>
            <a:ext cx="2789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Chem. Rev., 93, 2395-1417 (1993)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1" y="5987785"/>
            <a:ext cx="2835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parseFEP</a:t>
            </a:r>
            <a:r>
              <a:rPr lang="en-US" dirty="0" smtClean="0"/>
              <a:t> in VMD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93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 descr="Kebnekaise: Utilization 2018 (per partition)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87090" y="434793"/>
            <a:ext cx="11367196" cy="6050503"/>
          </a:xfrm>
          <a:prstGeom prst="rect">
            <a:avLst/>
          </a:prstGeom>
          <a:ln/>
        </p:spPr>
      </p:pic>
      <p:sp>
        <p:nvSpPr>
          <p:cNvPr id="5" name="TextBox 4"/>
          <p:cNvSpPr txBox="1"/>
          <p:nvPr/>
        </p:nvSpPr>
        <p:spPr>
          <a:xfrm>
            <a:off x="8877125" y="5783268"/>
            <a:ext cx="2777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Data/plot from </a:t>
            </a:r>
            <a:r>
              <a:rPr lang="en-US" sz="1400" dirty="0" err="1" smtClean="0"/>
              <a:t>Bj</a:t>
            </a:r>
            <a:r>
              <a:rPr lang="sv-SE" sz="1400" dirty="0" smtClean="0"/>
              <a:t>örn Torkelsson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9544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NEMD-2D (I)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06" y="1483357"/>
            <a:ext cx="4656014" cy="4656014"/>
          </a:xfrm>
        </p:spPr>
      </p:pic>
      <p:sp>
        <p:nvSpPr>
          <p:cNvPr id="3" name="TextBox 2"/>
          <p:cNvSpPr txBox="1"/>
          <p:nvPr/>
        </p:nvSpPr>
        <p:spPr>
          <a:xfrm>
            <a:off x="5494214" y="1027906"/>
            <a:ext cx="607858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performed using LAMMPS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More information:</a:t>
            </a:r>
            <a:endParaRPr lang="en-US" dirty="0"/>
          </a:p>
          <a:p>
            <a:r>
              <a:rPr lang="en-US" dirty="0"/>
              <a:t>https://github.com/lammps/lammps/tree/master/examples/VISCOSITY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Similar NEMD simulations can be performed with GROMACS: Mol. Sim., 36, 560-567 (2010).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40446" y="1690688"/>
            <a:ext cx="5833241" cy="23083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pair_style</a:t>
            </a:r>
            <a:r>
              <a:rPr lang="en-US" dirty="0" smtClean="0"/>
              <a:t> </a:t>
            </a:r>
            <a:r>
              <a:rPr lang="en-US" dirty="0" err="1"/>
              <a:t>lj</a:t>
            </a:r>
            <a:r>
              <a:rPr lang="en-US" dirty="0"/>
              <a:t>/cut ${</a:t>
            </a:r>
            <a:r>
              <a:rPr lang="en-US" dirty="0" err="1"/>
              <a:t>rc</a:t>
            </a:r>
            <a:r>
              <a:rPr lang="en-US" dirty="0"/>
              <a:t>}</a:t>
            </a:r>
          </a:p>
          <a:p>
            <a:endParaRPr lang="en-US" dirty="0"/>
          </a:p>
          <a:p>
            <a:r>
              <a:rPr lang="en-US" dirty="0"/>
              <a:t># shear rate defined relative to perpendicular dimension</a:t>
            </a:r>
          </a:p>
          <a:p>
            <a:endParaRPr lang="en-US" dirty="0"/>
          </a:p>
          <a:p>
            <a:r>
              <a:rPr lang="en-US" dirty="0"/>
              <a:t>variable	</a:t>
            </a:r>
            <a:r>
              <a:rPr lang="en-US" dirty="0" err="1"/>
              <a:t>xyrate</a:t>
            </a:r>
            <a:r>
              <a:rPr lang="en-US" dirty="0"/>
              <a:t> equal ${</a:t>
            </a:r>
            <a:r>
              <a:rPr lang="en-US" dirty="0" err="1"/>
              <a:t>srate</a:t>
            </a:r>
            <a:r>
              <a:rPr lang="en-US" dirty="0"/>
              <a:t>}/</a:t>
            </a:r>
            <a:r>
              <a:rPr lang="en-US" dirty="0" err="1"/>
              <a:t>ly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fix		1 all </a:t>
            </a:r>
            <a:r>
              <a:rPr lang="en-US" dirty="0" err="1"/>
              <a:t>nvt</a:t>
            </a:r>
            <a:r>
              <a:rPr lang="en-US" dirty="0"/>
              <a:t>/</a:t>
            </a:r>
            <a:r>
              <a:rPr lang="en-US" dirty="0" err="1"/>
              <a:t>sllod</a:t>
            </a:r>
            <a:r>
              <a:rPr lang="en-US" dirty="0"/>
              <a:t> temp $t $t 0.1</a:t>
            </a:r>
          </a:p>
          <a:p>
            <a:r>
              <a:rPr lang="en-US" dirty="0"/>
              <a:t>fix		2 all deform 1 </a:t>
            </a:r>
            <a:r>
              <a:rPr lang="en-US" dirty="0" err="1"/>
              <a:t>xy</a:t>
            </a:r>
            <a:r>
              <a:rPr lang="en-US" dirty="0"/>
              <a:t> </a:t>
            </a:r>
            <a:r>
              <a:rPr lang="en-US" dirty="0" err="1"/>
              <a:t>erate</a:t>
            </a:r>
            <a:r>
              <a:rPr lang="en-US" dirty="0"/>
              <a:t> ${</a:t>
            </a:r>
            <a:r>
              <a:rPr lang="en-US" dirty="0" err="1"/>
              <a:t>xyrate</a:t>
            </a:r>
            <a:r>
              <a:rPr lang="en-US" dirty="0"/>
              <a:t>} remap </a:t>
            </a:r>
            <a:r>
              <a:rPr lang="en-US" dirty="0" smtClean="0"/>
              <a:t>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0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QM/MM simulations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8207"/>
            <a:ext cx="10515600" cy="812927"/>
          </a:xfrm>
        </p:spPr>
        <p:txBody>
          <a:bodyPr>
            <a:normAutofit/>
          </a:bodyPr>
          <a:lstStyle/>
          <a:p>
            <a:r>
              <a:rPr lang="en-US" dirty="0" smtClean="0"/>
              <a:t>CHARMM </a:t>
            </a:r>
            <a:r>
              <a:rPr lang="en-US" dirty="0" smtClean="0"/>
              <a:t>SQM (MI)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2338" y="2194561"/>
            <a:ext cx="87903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!Topology and coordinates files</a:t>
            </a:r>
          </a:p>
          <a:p>
            <a:endParaRPr lang="en-US" dirty="0" smtClean="0"/>
          </a:p>
          <a:p>
            <a:r>
              <a:rPr lang="en-US" dirty="0" smtClean="0"/>
              <a:t>!Define the  QM region</a:t>
            </a:r>
            <a:endParaRPr lang="en-US" dirty="0"/>
          </a:p>
          <a:p>
            <a:r>
              <a:rPr lang="en-US" dirty="0" smtClean="0"/>
              <a:t>define </a:t>
            </a:r>
            <a:r>
              <a:rPr lang="en-US" dirty="0"/>
              <a:t>subs </a:t>
            </a:r>
            <a:r>
              <a:rPr lang="en-US" dirty="0" err="1"/>
              <a:t>sele</a:t>
            </a:r>
            <a:r>
              <a:rPr lang="en-US" dirty="0"/>
              <a:t> </a:t>
            </a:r>
            <a:r>
              <a:rPr lang="en-US" dirty="0" err="1"/>
              <a:t>segid</a:t>
            </a:r>
            <a:r>
              <a:rPr lang="en-US" dirty="0"/>
              <a:t> </a:t>
            </a:r>
            <a:r>
              <a:rPr lang="en-US" dirty="0" err="1" smtClean="0"/>
              <a:t>mnp</a:t>
            </a:r>
            <a:r>
              <a:rPr lang="en-US" dirty="0" smtClean="0"/>
              <a:t>  show end</a:t>
            </a:r>
          </a:p>
          <a:p>
            <a:endParaRPr lang="en-US" dirty="0" smtClean="0"/>
          </a:p>
          <a:p>
            <a:r>
              <a:rPr lang="en-US" dirty="0" smtClean="0"/>
              <a:t>!Specify the QM method</a:t>
            </a:r>
          </a:p>
          <a:p>
            <a:r>
              <a:rPr lang="en-US" dirty="0" err="1">
                <a:solidFill>
                  <a:srgbClr val="FF0000"/>
                </a:solidFill>
              </a:rPr>
              <a:t>mndo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remo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sele</a:t>
            </a:r>
            <a:r>
              <a:rPr lang="en-US" dirty="0">
                <a:solidFill>
                  <a:srgbClr val="FF0000"/>
                </a:solidFill>
              </a:rPr>
              <a:t> subs show end -</a:t>
            </a:r>
          </a:p>
          <a:p>
            <a:r>
              <a:rPr lang="en-US" dirty="0">
                <a:solidFill>
                  <a:srgbClr val="FF0000"/>
                </a:solidFill>
              </a:rPr>
              <a:t>GLNK </a:t>
            </a:r>
            <a:r>
              <a:rPr lang="en-US" dirty="0" err="1">
                <a:solidFill>
                  <a:srgbClr val="FF0000"/>
                </a:solidFill>
              </a:rPr>
              <a:t>sele</a:t>
            </a:r>
            <a:r>
              <a:rPr lang="en-US" dirty="0">
                <a:solidFill>
                  <a:srgbClr val="FF0000"/>
                </a:solidFill>
              </a:rPr>
              <a:t> none show end </a:t>
            </a:r>
            <a:r>
              <a:rPr lang="en-US" dirty="0" err="1" smtClean="0">
                <a:solidFill>
                  <a:srgbClr val="FF0000"/>
                </a:solidFill>
              </a:rPr>
              <a:t>amd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char -</a:t>
            </a:r>
            <a:r>
              <a:rPr lang="en-US" dirty="0" smtClean="0">
                <a:solidFill>
                  <a:srgbClr val="FF0000"/>
                </a:solidFill>
              </a:rPr>
              <a:t>3 </a:t>
            </a:r>
            <a:r>
              <a:rPr lang="en-US" dirty="0">
                <a:solidFill>
                  <a:srgbClr val="FF0000"/>
                </a:solidFill>
              </a:rPr>
              <a:t>-</a:t>
            </a:r>
          </a:p>
          <a:p>
            <a:r>
              <a:rPr lang="en-US" dirty="0">
                <a:solidFill>
                  <a:srgbClr val="FF0000"/>
                </a:solidFill>
              </a:rPr>
              <a:t>switched  </a:t>
            </a:r>
            <a:r>
              <a:rPr lang="en-US" dirty="0" err="1">
                <a:solidFill>
                  <a:srgbClr val="FF0000"/>
                </a:solidFill>
              </a:rPr>
              <a:t>DXLBomd</a:t>
            </a:r>
            <a:r>
              <a:rPr lang="en-US" dirty="0">
                <a:solidFill>
                  <a:srgbClr val="FF0000"/>
                </a:solidFill>
              </a:rPr>
              <a:t> NORD 9 </a:t>
            </a:r>
            <a:r>
              <a:rPr lang="en-US" dirty="0" err="1">
                <a:solidFill>
                  <a:srgbClr val="FF0000"/>
                </a:solidFill>
              </a:rPr>
              <a:t>NSTEpSCF</a:t>
            </a:r>
            <a:r>
              <a:rPr lang="en-US" dirty="0">
                <a:solidFill>
                  <a:srgbClr val="FF0000"/>
                </a:solidFill>
              </a:rPr>
              <a:t> 7 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!Perform the dynamics</a:t>
            </a:r>
            <a:endParaRPr lang="en-US" dirty="0"/>
          </a:p>
          <a:p>
            <a:r>
              <a:rPr lang="en-US" dirty="0"/>
              <a:t>dynamics </a:t>
            </a:r>
            <a:r>
              <a:rPr lang="en-US" dirty="0" err="1"/>
              <a:t>cpt</a:t>
            </a:r>
            <a:r>
              <a:rPr lang="en-US" dirty="0"/>
              <a:t> leap restart time 0.0005 </a:t>
            </a:r>
            <a:r>
              <a:rPr lang="en-US" dirty="0" err="1"/>
              <a:t>nstep</a:t>
            </a:r>
            <a:r>
              <a:rPr lang="en-US" dirty="0"/>
              <a:t> </a:t>
            </a:r>
            <a:r>
              <a:rPr lang="en-US" dirty="0" smtClean="0"/>
              <a:t>40000 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299" y="2110940"/>
            <a:ext cx="4299746" cy="2610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6299" y="4849425"/>
            <a:ext cx="4278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Adapted from Methods in Mol. Biology, vol. 924. G. </a:t>
            </a:r>
            <a:r>
              <a:rPr lang="en-US" sz="1600" dirty="0" err="1" smtClean="0"/>
              <a:t>Groenhof</a:t>
            </a:r>
            <a:r>
              <a:rPr lang="en-US" sz="1600" dirty="0" smtClean="0"/>
              <a:t>.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710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QM/MM simulations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49276" y="2198149"/>
            <a:ext cx="87903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!Topology and coordinates files</a:t>
            </a:r>
          </a:p>
          <a:p>
            <a:endParaRPr lang="en-US" dirty="0" smtClean="0"/>
          </a:p>
          <a:p>
            <a:r>
              <a:rPr lang="en-US" dirty="0" smtClean="0"/>
              <a:t>!Define the  QM region</a:t>
            </a:r>
            <a:endParaRPr lang="en-US" dirty="0"/>
          </a:p>
          <a:p>
            <a:r>
              <a:rPr lang="en-US" dirty="0" smtClean="0"/>
              <a:t>define </a:t>
            </a:r>
            <a:r>
              <a:rPr lang="en-US" dirty="0"/>
              <a:t>subs </a:t>
            </a:r>
            <a:r>
              <a:rPr lang="en-US" dirty="0" err="1"/>
              <a:t>sele</a:t>
            </a:r>
            <a:r>
              <a:rPr lang="en-US" dirty="0"/>
              <a:t> </a:t>
            </a:r>
            <a:r>
              <a:rPr lang="en-US" dirty="0" err="1"/>
              <a:t>segid</a:t>
            </a:r>
            <a:r>
              <a:rPr lang="en-US" dirty="0"/>
              <a:t> </a:t>
            </a:r>
            <a:r>
              <a:rPr lang="en-US" dirty="0" err="1" smtClean="0"/>
              <a:t>mnp</a:t>
            </a:r>
            <a:r>
              <a:rPr lang="en-US" dirty="0" smtClean="0"/>
              <a:t>  show end</a:t>
            </a:r>
          </a:p>
          <a:p>
            <a:endParaRPr lang="en-US" dirty="0" smtClean="0"/>
          </a:p>
          <a:p>
            <a:r>
              <a:rPr lang="en-US" dirty="0" smtClean="0"/>
              <a:t>!Specify the QM method</a:t>
            </a:r>
          </a:p>
          <a:p>
            <a:r>
              <a:rPr lang="en-US" dirty="0" err="1">
                <a:solidFill>
                  <a:srgbClr val="FF0000"/>
                </a:solidFill>
              </a:rPr>
              <a:t>mndo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remo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sele</a:t>
            </a:r>
            <a:r>
              <a:rPr lang="en-US" dirty="0">
                <a:solidFill>
                  <a:srgbClr val="FF0000"/>
                </a:solidFill>
              </a:rPr>
              <a:t> subs show end -</a:t>
            </a:r>
          </a:p>
          <a:p>
            <a:r>
              <a:rPr lang="en-US" dirty="0">
                <a:solidFill>
                  <a:srgbClr val="FF0000"/>
                </a:solidFill>
              </a:rPr>
              <a:t>GLNK </a:t>
            </a:r>
            <a:r>
              <a:rPr lang="en-US" dirty="0" err="1">
                <a:solidFill>
                  <a:srgbClr val="FF0000"/>
                </a:solidFill>
              </a:rPr>
              <a:t>sele</a:t>
            </a:r>
            <a:r>
              <a:rPr lang="en-US" dirty="0">
                <a:solidFill>
                  <a:srgbClr val="FF0000"/>
                </a:solidFill>
              </a:rPr>
              <a:t> none show end </a:t>
            </a:r>
            <a:r>
              <a:rPr lang="en-US" dirty="0" err="1" smtClean="0">
                <a:solidFill>
                  <a:srgbClr val="FF0000"/>
                </a:solidFill>
              </a:rPr>
              <a:t>amd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char -3 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switched  </a:t>
            </a:r>
            <a:r>
              <a:rPr lang="en-US" dirty="0" err="1">
                <a:solidFill>
                  <a:srgbClr val="FF0000"/>
                </a:solidFill>
              </a:rPr>
              <a:t>DXLBomd</a:t>
            </a:r>
            <a:r>
              <a:rPr lang="en-US" dirty="0">
                <a:solidFill>
                  <a:srgbClr val="FF0000"/>
                </a:solidFill>
              </a:rPr>
              <a:t> NORD 9 </a:t>
            </a:r>
            <a:r>
              <a:rPr lang="en-US" dirty="0" err="1">
                <a:solidFill>
                  <a:srgbClr val="FF0000"/>
                </a:solidFill>
              </a:rPr>
              <a:t>NSTEpSCF</a:t>
            </a:r>
            <a:r>
              <a:rPr lang="en-US" dirty="0">
                <a:solidFill>
                  <a:srgbClr val="FF0000"/>
                </a:solidFill>
              </a:rPr>
              <a:t> 7 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!Perform the dynamics</a:t>
            </a:r>
            <a:endParaRPr lang="en-US" dirty="0"/>
          </a:p>
          <a:p>
            <a:r>
              <a:rPr lang="en-US" dirty="0"/>
              <a:t>dynamics </a:t>
            </a:r>
            <a:r>
              <a:rPr lang="en-US" dirty="0" err="1"/>
              <a:t>cpt</a:t>
            </a:r>
            <a:r>
              <a:rPr lang="en-US" dirty="0"/>
              <a:t> leap restart time 0.0005 </a:t>
            </a:r>
            <a:r>
              <a:rPr lang="en-US" dirty="0" err="1"/>
              <a:t>nstep</a:t>
            </a:r>
            <a:r>
              <a:rPr lang="en-US" dirty="0"/>
              <a:t> </a:t>
            </a:r>
            <a:r>
              <a:rPr lang="en-US" dirty="0" smtClean="0"/>
              <a:t>40000 …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618" y="1660313"/>
            <a:ext cx="5137932" cy="430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75098" y="6068128"/>
            <a:ext cx="427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Adapted from Methods in Mol. Biology, vol. 924. G. </a:t>
            </a:r>
            <a:r>
              <a:rPr lang="en-US" sz="1400" dirty="0" err="1" smtClean="0"/>
              <a:t>Groenhof</a:t>
            </a:r>
            <a:r>
              <a:rPr lang="en-US" sz="1400" dirty="0" smtClean="0"/>
              <a:t>.  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8207"/>
            <a:ext cx="10515600" cy="1279884"/>
          </a:xfrm>
        </p:spPr>
        <p:txBody>
          <a:bodyPr/>
          <a:lstStyle/>
          <a:p>
            <a:r>
              <a:rPr lang="en-US" dirty="0" smtClean="0"/>
              <a:t>CHARMM </a:t>
            </a:r>
            <a:r>
              <a:rPr lang="en-US" dirty="0" smtClean="0"/>
              <a:t>SQM (MI)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47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QM/MM simulations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8207"/>
            <a:ext cx="10515600" cy="1279884"/>
          </a:xfrm>
        </p:spPr>
        <p:txBody>
          <a:bodyPr>
            <a:normAutofit/>
          </a:bodyPr>
          <a:lstStyle/>
          <a:p>
            <a:r>
              <a:rPr lang="en-US" dirty="0" smtClean="0"/>
              <a:t>CHARMM SQM</a:t>
            </a:r>
          </a:p>
          <a:p>
            <a:r>
              <a:rPr lang="en-US" dirty="0" err="1"/>
              <a:t>molUP</a:t>
            </a:r>
            <a:r>
              <a:rPr lang="en-US" dirty="0"/>
              <a:t>,  (Amber, JCC, 39, 1344-1353, 2018</a:t>
            </a:r>
            <a:r>
              <a:rPr lang="en-US" dirty="0" smtClean="0"/>
              <a:t>) (MI)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65" y="2477000"/>
            <a:ext cx="6987831" cy="428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964" y="5717309"/>
            <a:ext cx="2660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molUP</a:t>
            </a:r>
            <a:r>
              <a:rPr lang="en-US" dirty="0" smtClean="0"/>
              <a:t> plugin for QM/MM simulations in VMD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91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854" y="124169"/>
            <a:ext cx="10515600" cy="1325563"/>
          </a:xfrm>
        </p:spPr>
        <p:txBody>
          <a:bodyPr/>
          <a:lstStyle/>
          <a:p>
            <a:r>
              <a:rPr lang="en-US" dirty="0" smtClean="0"/>
              <a:t>Constant pH </a:t>
            </a:r>
            <a:r>
              <a:rPr lang="en-US" dirty="0" smtClean="0"/>
              <a:t>simulation (I)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96" y="1214168"/>
            <a:ext cx="5912334" cy="4568624"/>
          </a:xfrm>
        </p:spPr>
      </p:pic>
      <p:sp>
        <p:nvSpPr>
          <p:cNvPr id="5" name="TextBox 4"/>
          <p:cNvSpPr txBox="1"/>
          <p:nvPr/>
        </p:nvSpPr>
        <p:spPr>
          <a:xfrm>
            <a:off x="2250296" y="5711375"/>
            <a:ext cx="4252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NAMD </a:t>
            </a:r>
            <a:r>
              <a:rPr lang="en-US" sz="1600" dirty="0" err="1" smtClean="0"/>
              <a:t>config</a:t>
            </a:r>
            <a:r>
              <a:rPr lang="en-US" sz="1600" dirty="0" smtClean="0"/>
              <a:t> file taken from: </a:t>
            </a:r>
            <a:r>
              <a:rPr lang="en-US" sz="1600" dirty="0" smtClean="0">
                <a:hlinkClick r:id="rId3"/>
              </a:rPr>
              <a:t>http</a:t>
            </a:r>
            <a:r>
              <a:rPr lang="en-US" sz="1600" dirty="0">
                <a:hlinkClick r:id="rId3"/>
              </a:rPr>
              <a:t>://www.ks.uiuc.edu/Training/Tutorials</a:t>
            </a:r>
            <a:r>
              <a:rPr lang="en-US" sz="1600" dirty="0" smtClean="0">
                <a:hlinkClick r:id="rId3"/>
              </a:rPr>
              <a:t>/</a:t>
            </a:r>
            <a:endParaRPr lang="en-US" sz="1600" dirty="0" smtClean="0"/>
          </a:p>
          <a:p>
            <a:r>
              <a:rPr lang="en-US" sz="1600" dirty="0" smtClean="0"/>
              <a:t>Method described in: JCTC, 13, 5933-5944 (2017)</a:t>
            </a:r>
          </a:p>
          <a:p>
            <a:r>
              <a:rPr lang="en-US" sz="1600" dirty="0"/>
              <a:t>http://ambermd.org/tutorials</a:t>
            </a:r>
            <a:r>
              <a:rPr lang="en-US" sz="1600" dirty="0" smtClean="0"/>
              <a:t>/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8" y="3138205"/>
            <a:ext cx="2252676" cy="19181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66470" y="786950"/>
            <a:ext cx="507774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 ../../</a:t>
            </a:r>
            <a:r>
              <a:rPr lang="en-US" sz="1600" dirty="0" smtClean="0"/>
              <a:t>lib/</a:t>
            </a:r>
            <a:r>
              <a:rPr lang="en-US" sz="1600" dirty="0" err="1" smtClean="0"/>
              <a:t>namdcph</a:t>
            </a:r>
            <a:r>
              <a:rPr lang="en-US" sz="1600" dirty="0" smtClean="0"/>
              <a:t>/</a:t>
            </a:r>
            <a:r>
              <a:rPr lang="en-US" sz="1600" dirty="0" err="1" smtClean="0"/>
              <a:t>namdcph.tcl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…</a:t>
            </a:r>
          </a:p>
          <a:p>
            <a:endParaRPr lang="en-US" sz="1600" dirty="0"/>
          </a:p>
          <a:p>
            <a:r>
              <a:rPr lang="en-US" sz="1600" dirty="0" smtClean="0"/>
              <a:t>parameters </a:t>
            </a:r>
            <a:r>
              <a:rPr lang="en-US" sz="1600" dirty="0"/>
              <a:t>$</a:t>
            </a:r>
            <a:r>
              <a:rPr lang="en-US" sz="1600" dirty="0" err="1"/>
              <a:t>toppar_dir</a:t>
            </a:r>
            <a:r>
              <a:rPr lang="en-US" sz="1600" dirty="0"/>
              <a:t>/par_all36_solvent.prm</a:t>
            </a:r>
          </a:p>
          <a:p>
            <a:r>
              <a:rPr lang="en-US" sz="1600" dirty="0"/>
              <a:t># Load constant-pH specific topology files </a:t>
            </a:r>
          </a:p>
          <a:p>
            <a:r>
              <a:rPr lang="en-US" sz="1600" dirty="0" err="1"/>
              <a:t>cphConfigFile</a:t>
            </a:r>
            <a:r>
              <a:rPr lang="en-US" sz="1600" dirty="0"/>
              <a:t> $</a:t>
            </a:r>
            <a:r>
              <a:rPr lang="en-US" sz="1600" dirty="0" err="1"/>
              <a:t>toppar_dir</a:t>
            </a:r>
            <a:r>
              <a:rPr lang="en-US" sz="1600" dirty="0"/>
              <a:t>/conf_cph36_prot.json</a:t>
            </a:r>
          </a:p>
          <a:p>
            <a:r>
              <a:rPr lang="en-US" sz="1600" dirty="0"/>
              <a:t>topology      $</a:t>
            </a:r>
            <a:r>
              <a:rPr lang="en-US" sz="1600" dirty="0" err="1"/>
              <a:t>toppar_dir</a:t>
            </a:r>
            <a:r>
              <a:rPr lang="en-US" sz="1600" dirty="0"/>
              <a:t>/top_cph36_prot.rtf</a:t>
            </a:r>
          </a:p>
          <a:p>
            <a:r>
              <a:rPr lang="en-US" sz="1600" dirty="0"/>
              <a:t>       </a:t>
            </a:r>
          </a:p>
          <a:p>
            <a:r>
              <a:rPr lang="en-US" sz="1600" dirty="0"/>
              <a:t># We will be running multiple pH values sorted into their own directories, but</a:t>
            </a:r>
          </a:p>
          <a:p>
            <a:r>
              <a:rPr lang="en-US" sz="1600" dirty="0"/>
              <a:t># otherwise using the same naming scheme.</a:t>
            </a:r>
          </a:p>
          <a:p>
            <a:r>
              <a:rPr lang="en-US" sz="1600" dirty="0"/>
              <a:t>set pH 3.5 </a:t>
            </a:r>
          </a:p>
          <a:p>
            <a:r>
              <a:rPr lang="en-US" sz="1600" dirty="0"/>
              <a:t>pH $pH </a:t>
            </a:r>
          </a:p>
          <a:p>
            <a:r>
              <a:rPr lang="en-US" sz="1600" dirty="0" err="1"/>
              <a:t>outputname</a:t>
            </a:r>
            <a:r>
              <a:rPr lang="en-US" sz="1600" dirty="0"/>
              <a:t>        $pH/ace_asp_nme_prod0</a:t>
            </a:r>
          </a:p>
          <a:p>
            <a:r>
              <a:rPr lang="en-US" sz="1600" dirty="0" err="1"/>
              <a:t>cphMDBasename</a:t>
            </a:r>
            <a:r>
              <a:rPr lang="en-US" sz="1600" dirty="0"/>
              <a:t>     $pH/namdcph.md</a:t>
            </a:r>
          </a:p>
          <a:p>
            <a:r>
              <a:rPr lang="en-US" sz="1600" dirty="0" err="1"/>
              <a:t>cphSwitchBasename</a:t>
            </a:r>
            <a:r>
              <a:rPr lang="en-US" sz="1600" dirty="0"/>
              <a:t> $pH/</a:t>
            </a:r>
            <a:r>
              <a:rPr lang="en-US" sz="1600" dirty="0" err="1"/>
              <a:t>namdcph.sw</a:t>
            </a:r>
            <a:endParaRPr lang="en-US" sz="1600" dirty="0"/>
          </a:p>
          <a:p>
            <a:r>
              <a:rPr lang="en-US" sz="1600" dirty="0"/>
              <a:t>       </a:t>
            </a:r>
          </a:p>
          <a:p>
            <a:r>
              <a:rPr lang="en-US" sz="1600" dirty="0"/>
              <a:t># With the current settings this implies 1 </a:t>
            </a:r>
            <a:r>
              <a:rPr lang="en-US" sz="1600" dirty="0" err="1"/>
              <a:t>ps</a:t>
            </a:r>
            <a:r>
              <a:rPr lang="en-US" sz="1600" dirty="0"/>
              <a:t> between switching attempts,</a:t>
            </a:r>
          </a:p>
          <a:p>
            <a:r>
              <a:rPr lang="en-US" sz="1600" dirty="0"/>
              <a:t># which will be 15 </a:t>
            </a:r>
            <a:r>
              <a:rPr lang="en-US" sz="1600" dirty="0" err="1"/>
              <a:t>ps</a:t>
            </a:r>
            <a:r>
              <a:rPr lang="en-US" sz="1600" dirty="0"/>
              <a:t> in length.</a:t>
            </a:r>
          </a:p>
          <a:p>
            <a:r>
              <a:rPr lang="en-US" sz="1600" dirty="0"/>
              <a:t>#   </a:t>
            </a:r>
          </a:p>
          <a:p>
            <a:r>
              <a:rPr lang="en-US" sz="1600" dirty="0" err="1"/>
              <a:t>cphNumstepsPerSwitch</a:t>
            </a:r>
            <a:r>
              <a:rPr lang="en-US" sz="1600" dirty="0"/>
              <a:t> 7500</a:t>
            </a:r>
          </a:p>
          <a:p>
            <a:r>
              <a:rPr lang="en-US" sz="1600" dirty="0" err="1"/>
              <a:t>cphRun</a:t>
            </a:r>
            <a:r>
              <a:rPr lang="en-US" sz="1600" dirty="0"/>
              <a:t> 500 5</a:t>
            </a:r>
          </a:p>
        </p:txBody>
      </p:sp>
    </p:spTree>
    <p:extLst>
      <p:ext uri="{BB962C8B-B14F-4D97-AF65-F5344CB8AC3E}">
        <p14:creationId xmlns:p14="http://schemas.microsoft.com/office/powerpoint/2010/main" val="182695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854" y="124169"/>
            <a:ext cx="10515600" cy="1325563"/>
          </a:xfrm>
        </p:spPr>
        <p:txBody>
          <a:bodyPr/>
          <a:lstStyle/>
          <a:p>
            <a:r>
              <a:rPr lang="en-US" dirty="0" smtClean="0"/>
              <a:t>Constant pH </a:t>
            </a:r>
            <a:r>
              <a:rPr lang="en-US" dirty="0" smtClean="0"/>
              <a:t>simulation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841" y="1474266"/>
            <a:ext cx="10515600" cy="4351338"/>
          </a:xfrm>
        </p:spPr>
        <p:txBody>
          <a:bodyPr/>
          <a:lstStyle/>
          <a:p>
            <a:r>
              <a:rPr lang="en-US" dirty="0" smtClean="0"/>
              <a:t>Recent progress in this field, </a:t>
            </a:r>
            <a:r>
              <a:rPr lang="en-US" dirty="0" err="1" smtClean="0"/>
              <a:t>Cruzeiro</a:t>
            </a:r>
            <a:r>
              <a:rPr lang="en-US" dirty="0" smtClean="0"/>
              <a:t> et. </a:t>
            </a:r>
            <a:r>
              <a:rPr lang="en-US" dirty="0"/>
              <a:t>al, JCP, 149, 072338 (2018), </a:t>
            </a:r>
            <a:r>
              <a:rPr lang="en-US" i="1" dirty="0"/>
              <a:t>Redox potential replica exchange molecular dynamics at constant pH in AMBER: Implementation and validation</a:t>
            </a:r>
          </a:p>
        </p:txBody>
      </p:sp>
    </p:spTree>
    <p:extLst>
      <p:ext uri="{BB962C8B-B14F-4D97-AF65-F5344CB8AC3E}">
        <p14:creationId xmlns:p14="http://schemas.microsoft.com/office/powerpoint/2010/main" val="397760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StreaMD</a:t>
            </a:r>
            <a:r>
              <a:rPr lang="en-US" dirty="0"/>
              <a:t>: Advanced analysis of molecular dynamics using </a:t>
            </a:r>
            <a:r>
              <a:rPr lang="en-US" dirty="0" smtClean="0"/>
              <a:t>R, JCC, 39, 1666 (2018</a:t>
            </a:r>
            <a:r>
              <a:rPr lang="en-US" dirty="0" smtClean="0"/>
              <a:t>). (MI)</a:t>
            </a:r>
            <a:endParaRPr lang="en-US" dirty="0" smtClean="0"/>
          </a:p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thegrantlab.org/bio3d/tutorials/normal-mode-analysis</a:t>
            </a:r>
            <a:r>
              <a:rPr lang="en-US" dirty="0" smtClean="0"/>
              <a:t> (MI)</a:t>
            </a:r>
            <a:endParaRPr lang="en-US" dirty="0" smtClean="0"/>
          </a:p>
          <a:p>
            <a:r>
              <a:rPr lang="en-US" dirty="0">
                <a:hlinkClick r:id="rId3"/>
              </a:rPr>
              <a:t>http://www.ks.uiuc.edu/Training/Tutorials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 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github.com/rjdkmr/do_x3dna</a:t>
            </a:r>
            <a:r>
              <a:rPr lang="en-US" dirty="0" smtClean="0"/>
              <a:t>  DNA structural analysis (GROMACS</a:t>
            </a:r>
            <a:r>
              <a:rPr lang="en-US" dirty="0" smtClean="0"/>
              <a:t>)  (MI)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36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476"/>
          </a:xfrm>
        </p:spPr>
        <p:txBody>
          <a:bodyPr/>
          <a:lstStyle/>
          <a:p>
            <a:r>
              <a:rPr lang="en-US" dirty="0" smtClean="0"/>
              <a:t>Check if the software version you  are trying is MPI (-n), </a:t>
            </a:r>
            <a:r>
              <a:rPr lang="en-US" dirty="0" err="1" smtClean="0"/>
              <a:t>OpenMP</a:t>
            </a:r>
            <a:r>
              <a:rPr lang="en-US" dirty="0" smtClean="0"/>
              <a:t> (-c), or hybrid (-n -c). Also, if you  are using a GPU version.</a:t>
            </a:r>
          </a:p>
          <a:p>
            <a:r>
              <a:rPr lang="en-US" dirty="0" smtClean="0"/>
              <a:t>Is the cutoff radius for long-range interactions appropriate? PME?</a:t>
            </a:r>
          </a:p>
          <a:p>
            <a:r>
              <a:rPr lang="en-US" dirty="0" smtClean="0"/>
              <a:t>Could KNL nodes speed up your </a:t>
            </a:r>
            <a:r>
              <a:rPr lang="en-US" dirty="0" smtClean="0"/>
              <a:t>workflow?</a:t>
            </a:r>
          </a:p>
          <a:p>
            <a:r>
              <a:rPr lang="en-US" dirty="0" smtClean="0"/>
              <a:t>Upon </a:t>
            </a:r>
            <a:r>
              <a:rPr lang="en-US" dirty="0" smtClean="0"/>
              <a:t>asking a question to the support </a:t>
            </a:r>
            <a:r>
              <a:rPr lang="en-US" dirty="0" smtClean="0"/>
              <a:t>team: Make </a:t>
            </a:r>
            <a:r>
              <a:rPr lang="en-US" dirty="0" smtClean="0"/>
              <a:t>a folder with the case which displays the issue. Including all relevant files would be useful</a:t>
            </a:r>
            <a:r>
              <a:rPr lang="en-US" dirty="0" smtClean="0"/>
              <a:t>.</a:t>
            </a:r>
          </a:p>
          <a:p>
            <a:r>
              <a:rPr lang="en-US" dirty="0" smtClean="0"/>
              <a:t>Don’t forget to cite HPC2N and SNIC when publishing.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45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BW:  </a:t>
            </a:r>
            <a:r>
              <a:rPr lang="en-US" dirty="0" err="1" smtClean="0"/>
              <a:t>Broadwell</a:t>
            </a:r>
            <a:r>
              <a:rPr lang="en-US" dirty="0" smtClean="0"/>
              <a:t> nodes</a:t>
            </a:r>
          </a:p>
          <a:p>
            <a:r>
              <a:rPr lang="en-US" dirty="0" smtClean="0"/>
              <a:t>SK: </a:t>
            </a:r>
            <a:r>
              <a:rPr lang="en-US" dirty="0" err="1" smtClean="0"/>
              <a:t>Skylake</a:t>
            </a:r>
            <a:r>
              <a:rPr lang="en-US" dirty="0" smtClean="0"/>
              <a:t> nodes</a:t>
            </a:r>
          </a:p>
          <a:p>
            <a:r>
              <a:rPr lang="en-US" dirty="0" smtClean="0"/>
              <a:t>KNL: Knights Landing nodes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6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 descr="Abisko Utilization 2018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52850" y="636373"/>
            <a:ext cx="10700950" cy="5801497"/>
          </a:xfrm>
          <a:prstGeom prst="rect">
            <a:avLst/>
          </a:prstGeom>
          <a:ln/>
        </p:spPr>
      </p:pic>
      <p:sp>
        <p:nvSpPr>
          <p:cNvPr id="5" name="TextBox 4"/>
          <p:cNvSpPr txBox="1"/>
          <p:nvPr/>
        </p:nvSpPr>
        <p:spPr>
          <a:xfrm>
            <a:off x="8557404" y="5921291"/>
            <a:ext cx="2796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Data/plot from </a:t>
            </a:r>
            <a:r>
              <a:rPr lang="en-US" sz="1400" dirty="0" err="1" smtClean="0"/>
              <a:t>Bj</a:t>
            </a:r>
            <a:r>
              <a:rPr lang="sv-SE" sz="1400" dirty="0" smtClean="0"/>
              <a:t>örn Torkelsson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3554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597" y="1868088"/>
            <a:ext cx="8928026" cy="38558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10" y="261608"/>
            <a:ext cx="10515600" cy="1325563"/>
          </a:xfrm>
        </p:spPr>
        <p:txBody>
          <a:bodyPr/>
          <a:lstStyle/>
          <a:p>
            <a:r>
              <a:rPr lang="en-US" dirty="0" smtClean="0"/>
              <a:t>Processes communication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420430" y="5190343"/>
                <a:ext cx="5130660" cy="1033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𝑐𝑜𝑚𝑚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430" y="5190343"/>
                <a:ext cx="5130660" cy="1033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244114" y="1344868"/>
            <a:ext cx="3881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Abisko</a:t>
            </a:r>
            <a:r>
              <a:rPr lang="en-US" sz="2800" dirty="0" smtClean="0"/>
              <a:t> architecture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652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Broadwell</a:t>
            </a:r>
            <a:r>
              <a:rPr lang="en-US" dirty="0" smtClean="0"/>
              <a:t> node on Kebnekaise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omputenode-overlayed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2" y="1551299"/>
            <a:ext cx="10544908" cy="515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52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44205</TotalTime>
  <Words>3160</Words>
  <Application>Microsoft Office PowerPoint</Application>
  <PresentationFormat>Widescreen</PresentationFormat>
  <Paragraphs>614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Calibri</vt:lpstr>
      <vt:lpstr>Calibri Light</vt:lpstr>
      <vt:lpstr>Cambria Math</vt:lpstr>
      <vt:lpstr>Times New Roman</vt:lpstr>
      <vt:lpstr>Office Theme</vt:lpstr>
      <vt:lpstr>Efficient MD simulations at HPC2N</vt:lpstr>
      <vt:lpstr>Announcements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Processes communication</vt:lpstr>
      <vt:lpstr>Broadwell node on Kebnekaise</vt:lpstr>
      <vt:lpstr>PowerPoint Presentation</vt:lpstr>
      <vt:lpstr>KNL</vt:lpstr>
      <vt:lpstr>KNL Thread affinity</vt:lpstr>
      <vt:lpstr>KNL Thread affinity</vt:lpstr>
      <vt:lpstr>PowerPoint Presentation</vt:lpstr>
      <vt:lpstr>MD workload</vt:lpstr>
      <vt:lpstr>MD workload</vt:lpstr>
      <vt:lpstr>Data from www.scopus.com server by searching for the name of the software. In the case of AMBER the keyword dynamics was added.</vt:lpstr>
      <vt:lpstr>Benchmark </vt:lpstr>
      <vt:lpstr>AMBER</vt:lpstr>
      <vt:lpstr>AMBER Tools</vt:lpstr>
      <vt:lpstr>AMBER</vt:lpstr>
      <vt:lpstr>AMBER-GPU</vt:lpstr>
      <vt:lpstr>AMBER</vt:lpstr>
      <vt:lpstr>AMBER</vt:lpstr>
      <vt:lpstr>NAMD</vt:lpstr>
      <vt:lpstr>NAMD</vt:lpstr>
      <vt:lpstr>NAMD (SMP)</vt:lpstr>
      <vt:lpstr>NAMD (GPU)   (single node)</vt:lpstr>
      <vt:lpstr>NAMD (MPI)   (multiple nodes)</vt:lpstr>
      <vt:lpstr>NAMD</vt:lpstr>
      <vt:lpstr>NAMD</vt:lpstr>
      <vt:lpstr>NAMD</vt:lpstr>
      <vt:lpstr>NAMD</vt:lpstr>
      <vt:lpstr>GROMACS</vt:lpstr>
      <vt:lpstr>gmx tune_pme</vt:lpstr>
      <vt:lpstr>GROMACS</vt:lpstr>
      <vt:lpstr>GROMACS</vt:lpstr>
      <vt:lpstr>GROMACS KNL</vt:lpstr>
      <vt:lpstr>GROMACS KNL</vt:lpstr>
      <vt:lpstr>GROMACS KNL</vt:lpstr>
      <vt:lpstr>GROMACS KNL</vt:lpstr>
      <vt:lpstr>GROMACS (toolchain effects)</vt:lpstr>
      <vt:lpstr>GROMACS (single node)</vt:lpstr>
      <vt:lpstr>GROMACS (single node)</vt:lpstr>
      <vt:lpstr>GROMACS (single node)</vt:lpstr>
      <vt:lpstr>GROMACS (single node)</vt:lpstr>
      <vt:lpstr>GROMACS (single node-offload)</vt:lpstr>
      <vt:lpstr>GROMACS (single node-offload)</vt:lpstr>
      <vt:lpstr>GROMACS (multi node-offload)</vt:lpstr>
      <vt:lpstr>GROMACS (multi node-offload)</vt:lpstr>
      <vt:lpstr>GROMACS</vt:lpstr>
      <vt:lpstr>LAMMPS (MPI)</vt:lpstr>
      <vt:lpstr>LAMMPS (OpenMP)</vt:lpstr>
      <vt:lpstr>LAMMPS  -  OpenMM - CHARMM</vt:lpstr>
      <vt:lpstr>Scratch directory</vt:lpstr>
      <vt:lpstr>Plugins/Tools</vt:lpstr>
      <vt:lpstr>R/Rstudio  (I)</vt:lpstr>
      <vt:lpstr>MATLAB (I)</vt:lpstr>
      <vt:lpstr>Alchemical simulations (I)</vt:lpstr>
      <vt:lpstr>NEMD-2D (I)</vt:lpstr>
      <vt:lpstr>QM/MM simulations</vt:lpstr>
      <vt:lpstr>QM/MM simulations</vt:lpstr>
      <vt:lpstr>QM/MM simulations</vt:lpstr>
      <vt:lpstr>Constant pH simulation (I)</vt:lpstr>
      <vt:lpstr>Constant pH simulation (I)</vt:lpstr>
      <vt:lpstr>Analysis</vt:lpstr>
      <vt:lpstr>Suggestions</vt:lpstr>
      <vt:lpstr>Terminology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ojeda</dc:creator>
  <cp:lastModifiedBy>pedro ojeda</cp:lastModifiedBy>
  <cp:revision>363</cp:revision>
  <cp:lastPrinted>2019-02-20T14:27:21Z</cp:lastPrinted>
  <dcterms:created xsi:type="dcterms:W3CDTF">2018-08-03T08:41:55Z</dcterms:created>
  <dcterms:modified xsi:type="dcterms:W3CDTF">2019-02-21T07:54:35Z</dcterms:modified>
</cp:coreProperties>
</file>